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257" r:id="rId6"/>
    <p:sldId id="260" r:id="rId7"/>
    <p:sldId id="261" r:id="rId8"/>
    <p:sldId id="262" r:id="rId9"/>
    <p:sldId id="263" r:id="rId10"/>
    <p:sldId id="258" r:id="rId11"/>
    <p:sldId id="264" r:id="rId12"/>
    <p:sldId id="278" r:id="rId13"/>
    <p:sldId id="279" r:id="rId14"/>
    <p:sldId id="267" r:id="rId15"/>
    <p:sldId id="268" r:id="rId16"/>
    <p:sldId id="269" r:id="rId17"/>
    <p:sldId id="270" r:id="rId18"/>
    <p:sldId id="272" r:id="rId19"/>
    <p:sldId id="273" r:id="rId20"/>
    <p:sldId id="274" r:id="rId21"/>
    <p:sldId id="275" r:id="rId22"/>
    <p:sldId id="276" r:id="rId23"/>
    <p:sldId id="277" r:id="rId24"/>
    <p:sldId id="280" r:id="rId25"/>
    <p:sldId id="281"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97" autoAdjust="0"/>
    <p:restoredTop sz="94353" autoAdjust="0"/>
  </p:normalViewPr>
  <p:slideViewPr>
    <p:cSldViewPr snapToGrid="0" snapToObjects="1" showGuides="1">
      <p:cViewPr varScale="1">
        <p:scale>
          <a:sx n="75" d="100"/>
          <a:sy n="75" d="100"/>
        </p:scale>
        <p:origin x="696" y="5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6"/>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7"/>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8">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0.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ataplatform.cloud.ibm.com/dashboards/f631466a-282a-407a-96fb-864849e8edca/view/533cd90c6eb708e55ce0c0e407cf2f037534225ce1bb835682d77b490c312397f33b1098c8281d53d3110d37a0ec415a9b"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cf-courses-data.s3.us.cloud-object-storage.appdomain.cloud/IBM-DA0321EN-SkillsNetwork/labs/module%201/Accessing%20Data%20Using%20APIs/jobs.json" TargetMode="External"/><Relationship Id="rId7" Type="http://schemas.openxmlformats.org/officeDocument/2006/relationships/hyperlink" Target="https://lovepik.com/image-400059759/data-analysis.html" TargetMode="External"/><Relationship Id="rId2" Type="http://schemas.openxmlformats.org/officeDocument/2006/relationships/hyperlink" Target="https://www.kaggle.com/promptcloud/jobs-on-naukricom" TargetMode="External"/><Relationship Id="rId1" Type="http://schemas.openxmlformats.org/officeDocument/2006/relationships/slideLayout" Target="../slideLayouts/slideLayout4.xml"/><Relationship Id="rId6" Type="http://schemas.openxmlformats.org/officeDocument/2006/relationships/hyperlink" Target="https://www.istockphoto.com/de/fotos/data-analysis" TargetMode="External"/><Relationship Id="rId5" Type="http://schemas.openxmlformats.org/officeDocument/2006/relationships/hyperlink" Target="https://stackoverflow.blog/2019/04/09/the-2019-stack-overflow-developer-survey-results-are-in/?utm_medium=Exinfluencer&amp;utm_source=Exinfluencer&amp;utm_content=000026UJ&amp;utm_term=10006555&amp;utm_id=NA-SkillsNetwork-wwwcourseraorg-SkillsNetworkCoursesIBMDA0321ENSkillsNetwork21426264-2022-01-01" TargetMode="External"/><Relationship Id="rId4" Type="http://schemas.openxmlformats.org/officeDocument/2006/relationships/hyperlink" Target="https://cf-courses-data.s3.us.cloud-object-storage.appdomain.cloud/IBM-DA0321EN-SkillsNetwork/labs/datasets/Programming_Language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94186-6093-09CF-1DFE-50D0B940E595}"/>
              </a:ext>
            </a:extLst>
          </p:cNvPr>
          <p:cNvPicPr>
            <a:picLocks noChangeAspect="1"/>
          </p:cNvPicPr>
          <p:nvPr/>
        </p:nvPicPr>
        <p:blipFill>
          <a:blip r:embed="rId3">
            <a:alphaModFix amt="50000"/>
          </a:blip>
          <a:stretch>
            <a:fillRect/>
          </a:stretch>
        </p:blipFill>
        <p:spPr>
          <a:xfrm>
            <a:off x="14072" y="8781"/>
            <a:ext cx="12164280" cy="6849219"/>
          </a:xfrm>
          <a:prstGeom prst="rect">
            <a:avLst/>
          </a:prstGeom>
        </p:spPr>
      </p:pic>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3828038" y="445028"/>
            <a:ext cx="7578842" cy="962811"/>
          </a:xfrm>
        </p:spPr>
        <p:txBody>
          <a:bodyPr anchor="ctr">
            <a:normAutofit/>
          </a:bodyPr>
          <a:lstStyle/>
          <a:p>
            <a:r>
              <a:rPr lang="en-US" sz="3600" dirty="0">
                <a:solidFill>
                  <a:schemeClr val="tx1"/>
                </a:solidFill>
              </a:rPr>
              <a:t>Emerging Technology Skills</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8582558" y="4882736"/>
            <a:ext cx="3486502" cy="1205889"/>
          </a:xfrm>
        </p:spPr>
        <p:txBody>
          <a:bodyPr>
            <a:normAutofit/>
          </a:bodyPr>
          <a:lstStyle/>
          <a:p>
            <a:pPr marL="0" indent="0" algn="r">
              <a:buNone/>
            </a:pPr>
            <a:r>
              <a:rPr lang="en-US" b="1" i="1" dirty="0">
                <a:solidFill>
                  <a:schemeClr val="tx1"/>
                </a:solidFill>
              </a:rPr>
              <a:t>Dimitrios Fortis</a:t>
            </a:r>
          </a:p>
          <a:p>
            <a:pPr marL="0" indent="0" algn="r">
              <a:buNone/>
            </a:pPr>
            <a:r>
              <a:rPr lang="en-US" dirty="0">
                <a:solidFill>
                  <a:schemeClr val="tx1"/>
                </a:solidFill>
              </a:rPr>
              <a:t>February 8</a:t>
            </a:r>
            <a:r>
              <a:rPr lang="en-US" baseline="30000" dirty="0">
                <a:solidFill>
                  <a:schemeClr val="tx1"/>
                </a:solidFill>
              </a:rPr>
              <a:t>th</a:t>
            </a:r>
            <a:r>
              <a:rPr lang="en-US" dirty="0">
                <a:solidFill>
                  <a:schemeClr val="tx1"/>
                </a:solidFill>
              </a:rPr>
              <a:t> of 2023</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vert="horz" lIns="91440" tIns="45720" rIns="91440" bIns="45720" rtlCol="0" anchor="ctr">
            <a:normAutofit/>
          </a:bodyPr>
          <a:lstStyle/>
          <a:p>
            <a:pPr algn="ctr"/>
            <a:r>
              <a:rPr lang="en-US" b="1" i="1" dirty="0">
                <a:solidFill>
                  <a:schemeClr val="tx1"/>
                </a:solidFill>
                <a:latin typeface="+mn-lt"/>
              </a:rPr>
              <a:t>DATABASE TRENDS - FINDINGS &amp; IMPLICATIONS</a:t>
            </a:r>
          </a:p>
        </p:txBody>
      </p:sp>
      <p:sp>
        <p:nvSpPr>
          <p:cNvPr id="5" name="Content Placeholder 2">
            <a:extLst>
              <a:ext uri="{FF2B5EF4-FFF2-40B4-BE49-F238E27FC236}">
                <a16:creationId xmlns:a16="http://schemas.microsoft.com/office/drawing/2014/main" id="{D1CEFB8E-2303-32C1-DE85-9CC739238F69}"/>
              </a:ext>
            </a:extLst>
          </p:cNvPr>
          <p:cNvSpPr txBox="1">
            <a:spLocks/>
          </p:cNvSpPr>
          <p:nvPr/>
        </p:nvSpPr>
        <p:spPr>
          <a:xfrm>
            <a:off x="838201" y="1825625"/>
            <a:ext cx="5181600" cy="3623196"/>
          </a:xfrm>
          <a:prstGeom prst="rect">
            <a:avLst/>
          </a:prstGeom>
          <a:solidFill>
            <a:schemeClr val="tx2">
              <a:lumMod val="60000"/>
              <a:lumOff val="40000"/>
              <a:alpha val="68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80000"/>
              </a:lnSpc>
              <a:buNone/>
            </a:pPr>
            <a:r>
              <a:rPr lang="en-US" sz="2400" b="1" i="1" u="sng" dirty="0">
                <a:solidFill>
                  <a:schemeClr val="tx1"/>
                </a:solidFill>
              </a:rPr>
              <a:t>Findings</a:t>
            </a:r>
          </a:p>
          <a:p>
            <a:endParaRPr lang="en-US" sz="2200" dirty="0">
              <a:solidFill>
                <a:schemeClr val="tx1"/>
              </a:solidFill>
            </a:endParaRPr>
          </a:p>
          <a:p>
            <a:r>
              <a:rPr lang="en-US" sz="2200" i="1" dirty="0">
                <a:solidFill>
                  <a:schemeClr val="tx1"/>
                </a:solidFill>
              </a:rPr>
              <a:t>PostgreSQL &amp; MongoDB</a:t>
            </a:r>
            <a:r>
              <a:rPr lang="en-US" sz="2200" dirty="0">
                <a:solidFill>
                  <a:schemeClr val="tx1"/>
                </a:solidFill>
              </a:rPr>
              <a:t> is shown to gain the interest of the respondents;</a:t>
            </a:r>
          </a:p>
          <a:p>
            <a:r>
              <a:rPr lang="en-US" sz="2200" i="1" dirty="0">
                <a:solidFill>
                  <a:schemeClr val="tx1"/>
                </a:solidFill>
              </a:rPr>
              <a:t>MySQL’s, Microsoft SQL Server’s &amp; SQLite’s</a:t>
            </a:r>
            <a:r>
              <a:rPr lang="en-US" sz="2200" dirty="0">
                <a:solidFill>
                  <a:schemeClr val="tx1"/>
                </a:solidFill>
              </a:rPr>
              <a:t> interest is decreasing among the respondents;</a:t>
            </a:r>
          </a:p>
          <a:p>
            <a:r>
              <a:rPr lang="en-US" sz="2200" dirty="0">
                <a:solidFill>
                  <a:schemeClr val="tx1"/>
                </a:solidFill>
              </a:rPr>
              <a:t>The interest in </a:t>
            </a:r>
            <a:r>
              <a:rPr lang="en-US" sz="2200" i="1" dirty="0">
                <a:solidFill>
                  <a:schemeClr val="tx1"/>
                </a:solidFill>
              </a:rPr>
              <a:t>Redis/ Elasticsearch</a:t>
            </a:r>
            <a:r>
              <a:rPr lang="en-US" sz="2200" dirty="0">
                <a:solidFill>
                  <a:schemeClr val="tx1"/>
                </a:solidFill>
              </a:rPr>
              <a:t> is increasing for the next year. </a:t>
            </a:r>
          </a:p>
        </p:txBody>
      </p:sp>
      <p:sp>
        <p:nvSpPr>
          <p:cNvPr id="10" name="Content Placeholder 3">
            <a:extLst>
              <a:ext uri="{FF2B5EF4-FFF2-40B4-BE49-F238E27FC236}">
                <a16:creationId xmlns:a16="http://schemas.microsoft.com/office/drawing/2014/main" id="{E0E49F4E-5E5C-DF05-9567-7EBEF6DD4677}"/>
              </a:ext>
            </a:extLst>
          </p:cNvPr>
          <p:cNvSpPr>
            <a:spLocks noGrp="1"/>
          </p:cNvSpPr>
          <p:nvPr>
            <p:ph sz="half" idx="2"/>
          </p:nvPr>
        </p:nvSpPr>
        <p:spPr>
          <a:xfrm>
            <a:off x="6172200" y="1825624"/>
            <a:ext cx="5181600" cy="3623197"/>
          </a:xfrm>
          <a:solidFill>
            <a:schemeClr val="tx2">
              <a:lumMod val="60000"/>
              <a:lumOff val="40000"/>
              <a:alpha val="68000"/>
            </a:schemeClr>
          </a:solidFill>
        </p:spPr>
        <p:txBody>
          <a:bodyPr vert="horz" lIns="91440" tIns="45720" rIns="91440" bIns="45720" rtlCol="0">
            <a:normAutofit/>
          </a:bodyPr>
          <a:lstStyle/>
          <a:p>
            <a:pPr marL="0" indent="0">
              <a:lnSpc>
                <a:spcPct val="80000"/>
              </a:lnSpc>
              <a:buNone/>
            </a:pPr>
            <a:r>
              <a:rPr lang="en-US" sz="2400" b="1" i="1" u="sng" dirty="0">
                <a:solidFill>
                  <a:schemeClr val="tx1"/>
                </a:solidFill>
              </a:rPr>
              <a:t>Implications</a:t>
            </a:r>
          </a:p>
          <a:p>
            <a:endParaRPr lang="en-US" sz="2200" dirty="0">
              <a:solidFill>
                <a:schemeClr val="tx1"/>
              </a:solidFill>
            </a:endParaRPr>
          </a:p>
          <a:p>
            <a:r>
              <a:rPr lang="en-US" sz="2200" dirty="0">
                <a:solidFill>
                  <a:schemeClr val="tx1"/>
                </a:solidFill>
              </a:rPr>
              <a:t>More demand for individuals with </a:t>
            </a:r>
            <a:r>
              <a:rPr lang="en-US" sz="2200" i="1" dirty="0">
                <a:solidFill>
                  <a:schemeClr val="tx1"/>
                </a:solidFill>
              </a:rPr>
              <a:t>PostgreSQL &amp; MongoDB</a:t>
            </a:r>
            <a:r>
              <a:rPr lang="en-US" sz="2200" dirty="0">
                <a:solidFill>
                  <a:schemeClr val="tx1"/>
                </a:solidFill>
              </a:rPr>
              <a:t> skills;</a:t>
            </a:r>
          </a:p>
          <a:p>
            <a:r>
              <a:rPr lang="en-US" sz="2200" dirty="0">
                <a:solidFill>
                  <a:schemeClr val="tx1"/>
                </a:solidFill>
              </a:rPr>
              <a:t>Less demand for individuals with </a:t>
            </a:r>
            <a:r>
              <a:rPr lang="en-US" sz="2200" i="1" dirty="0">
                <a:solidFill>
                  <a:schemeClr val="tx1"/>
                </a:solidFill>
              </a:rPr>
              <a:t>MySQL, Microsoft SQL Server &amp; SQLite</a:t>
            </a:r>
            <a:r>
              <a:rPr lang="en-US" sz="2200" dirty="0">
                <a:solidFill>
                  <a:schemeClr val="tx1"/>
                </a:solidFill>
              </a:rPr>
              <a:t> skills.</a:t>
            </a:r>
          </a:p>
          <a:p>
            <a:r>
              <a:rPr lang="en-US" sz="2200" dirty="0">
                <a:solidFill>
                  <a:schemeClr val="tx1"/>
                </a:solidFill>
              </a:rPr>
              <a:t>More demand for individuals with </a:t>
            </a:r>
            <a:r>
              <a:rPr lang="en-US" sz="2200" i="1" dirty="0">
                <a:solidFill>
                  <a:schemeClr val="tx1"/>
                </a:solidFill>
              </a:rPr>
              <a:t>Redis/ Elasticsearch </a:t>
            </a:r>
            <a:r>
              <a:rPr lang="en-US" sz="2200" dirty="0">
                <a:solidFill>
                  <a:schemeClr val="tx1"/>
                </a:solidFill>
              </a:rPr>
              <a:t>skills.</a:t>
            </a:r>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b="1" i="1" dirty="0">
                <a:solidFill>
                  <a:schemeClr val="tx1"/>
                </a:solidFill>
                <a:latin typeface="+mn-lt"/>
              </a:rPr>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088818" y="2873847"/>
            <a:ext cx="7855532" cy="2574453"/>
          </a:xfrm>
          <a:solidFill>
            <a:schemeClr val="tx2">
              <a:lumMod val="60000"/>
              <a:lumOff val="40000"/>
              <a:alpha val="68000"/>
            </a:schemeClr>
          </a:solidFill>
        </p:spPr>
        <p:txBody>
          <a:bodyPr vert="horz" lIns="91440" tIns="45720" rIns="91440" bIns="45720" rtlCol="0">
            <a:normAutofit lnSpcReduction="10000"/>
          </a:bodyPr>
          <a:lstStyle/>
          <a:p>
            <a:pPr marL="0" indent="0" algn="just">
              <a:buNone/>
            </a:pPr>
            <a:r>
              <a:rPr lang="en-US" sz="2200" dirty="0">
                <a:solidFill>
                  <a:schemeClr val="tx1"/>
                </a:solidFill>
              </a:rPr>
              <a:t>You can be redirected to the official dashboard through the following link:</a:t>
            </a:r>
          </a:p>
          <a:p>
            <a:pPr marL="0" indent="0" algn="just">
              <a:buNone/>
            </a:pPr>
            <a:endParaRPr lang="en-US" sz="2200" dirty="0">
              <a:solidFill>
                <a:schemeClr val="tx1"/>
              </a:solidFill>
            </a:endParaRPr>
          </a:p>
          <a:p>
            <a:pPr marL="0" indent="0" algn="just">
              <a:buNone/>
            </a:pPr>
            <a:r>
              <a:rPr lang="en-US" sz="2200" dirty="0">
                <a:solidFill>
                  <a:schemeClr val="tx1"/>
                </a:solidFill>
                <a:hlinkClick r:id="rId2"/>
              </a:rPr>
              <a:t>https://dataplatform.cloud.ibm.com/dashboards/f631466a-282a-407a-96fb-864849e8edca/view/533cd90c6eb708e55ce0c0e407cf2f037534225ce1bb835682d77b490c312397f33b1098c8281d53d3110d37a0ec415a9b</a:t>
            </a:r>
            <a:endParaRPr lang="en-US" sz="2200" dirty="0">
              <a:solidFill>
                <a:schemeClr val="tx1"/>
              </a:solidFill>
            </a:endParaRPr>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3">
            <a:duotone>
              <a:prstClr val="black"/>
              <a:schemeClr val="accent1">
                <a:tint val="45000"/>
                <a:satMod val="400000"/>
              </a:schemeClr>
            </a:duotone>
          </a:blip>
          <a:stretch>
            <a:fillRect/>
          </a:stretch>
        </p:blipFill>
        <p:spPr>
          <a:xfrm>
            <a:off x="838200" y="1104106"/>
            <a:ext cx="3054361" cy="30543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69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32139"/>
            <a:ext cx="10515600" cy="1325563"/>
          </a:xfrm>
        </p:spPr>
        <p:txBody>
          <a:bodyPr vert="horz" lIns="91440" tIns="45720" rIns="91440" bIns="45720" rtlCol="0" anchor="ctr">
            <a:normAutofit/>
          </a:bodyPr>
          <a:lstStyle/>
          <a:p>
            <a:pPr algn="ctr"/>
            <a:r>
              <a:rPr lang="en-US" b="1" i="1" dirty="0">
                <a:solidFill>
                  <a:schemeClr val="tx1"/>
                </a:solidFill>
                <a:latin typeface="+mn-lt"/>
              </a:rPr>
              <a:t>DASHBOARD TAB 1</a:t>
            </a:r>
          </a:p>
        </p:txBody>
      </p:sp>
      <p:pic>
        <p:nvPicPr>
          <p:cNvPr id="4" name="Content Placeholder 3" descr="Chart&#10;&#10;Description automatically generated">
            <a:extLst>
              <a:ext uri="{FF2B5EF4-FFF2-40B4-BE49-F238E27FC236}">
                <a16:creationId xmlns:a16="http://schemas.microsoft.com/office/drawing/2014/main" id="{590F1731-3DAF-B1A1-4CA9-0E181DA56E91}"/>
              </a:ext>
            </a:extLst>
          </p:cNvPr>
          <p:cNvPicPr>
            <a:picLocks noGrp="1" noChangeAspect="1"/>
          </p:cNvPicPr>
          <p:nvPr>
            <p:ph idx="1"/>
          </p:nvPr>
        </p:nvPicPr>
        <p:blipFill>
          <a:blip r:embed="rId2"/>
          <a:stretch>
            <a:fillRect/>
          </a:stretch>
        </p:blipFill>
        <p:spPr>
          <a:xfrm>
            <a:off x="815927" y="1362451"/>
            <a:ext cx="10751436" cy="4937760"/>
          </a:xfrm>
        </p:spPr>
      </p:pic>
    </p:spTree>
    <p:extLst>
      <p:ext uri="{BB962C8B-B14F-4D97-AF65-F5344CB8AC3E}">
        <p14:creationId xmlns:p14="http://schemas.microsoft.com/office/powerpoint/2010/main" val="9168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17475"/>
            <a:ext cx="10515600" cy="1325563"/>
          </a:xfrm>
        </p:spPr>
        <p:txBody>
          <a:bodyPr vert="horz" lIns="91440" tIns="45720" rIns="91440" bIns="45720" rtlCol="0" anchor="ctr">
            <a:normAutofit/>
          </a:bodyPr>
          <a:lstStyle/>
          <a:p>
            <a:pPr algn="ctr"/>
            <a:r>
              <a:rPr lang="en-US" b="1" i="1" dirty="0">
                <a:solidFill>
                  <a:schemeClr val="tx1"/>
                </a:solidFill>
                <a:latin typeface="+mn-lt"/>
              </a:rPr>
              <a:t>DASHBOARD TAB 2</a:t>
            </a:r>
          </a:p>
        </p:txBody>
      </p:sp>
      <p:pic>
        <p:nvPicPr>
          <p:cNvPr id="4" name="Content Placeholder 3" descr="Chart, treemap chart&#10;&#10;Description automatically generated">
            <a:extLst>
              <a:ext uri="{FF2B5EF4-FFF2-40B4-BE49-F238E27FC236}">
                <a16:creationId xmlns:a16="http://schemas.microsoft.com/office/drawing/2014/main" id="{AD1DE845-6CE9-5CBB-63E4-5B512DABAD69}"/>
              </a:ext>
            </a:extLst>
          </p:cNvPr>
          <p:cNvPicPr>
            <a:picLocks noGrp="1" noChangeAspect="1"/>
          </p:cNvPicPr>
          <p:nvPr>
            <p:ph idx="1"/>
          </p:nvPr>
        </p:nvPicPr>
        <p:blipFill>
          <a:blip r:embed="rId2"/>
          <a:stretch>
            <a:fillRect/>
          </a:stretch>
        </p:blipFill>
        <p:spPr>
          <a:xfrm>
            <a:off x="819150" y="1378634"/>
            <a:ext cx="10734261" cy="4937760"/>
          </a:xfrm>
        </p:spPr>
      </p:pic>
    </p:spTree>
    <p:extLst>
      <p:ext uri="{BB962C8B-B14F-4D97-AF65-F5344CB8AC3E}">
        <p14:creationId xmlns:p14="http://schemas.microsoft.com/office/powerpoint/2010/main" val="32661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3D31FAE2-7431-621B-187D-BA1C0F980B92}"/>
              </a:ext>
            </a:extLst>
          </p:cNvPr>
          <p:cNvPicPr>
            <a:picLocks noGrp="1" noChangeAspect="1"/>
          </p:cNvPicPr>
          <p:nvPr>
            <p:ph idx="1"/>
          </p:nvPr>
        </p:nvPicPr>
        <p:blipFill>
          <a:blip r:embed="rId2"/>
          <a:stretch>
            <a:fillRect/>
          </a:stretch>
        </p:blipFill>
        <p:spPr>
          <a:xfrm>
            <a:off x="822960" y="1372771"/>
            <a:ext cx="10600405" cy="4937760"/>
          </a:xfrm>
        </p:spPr>
      </p:pic>
      <p:sp>
        <p:nvSpPr>
          <p:cNvPr id="7" name="Title 1">
            <a:extLst>
              <a:ext uri="{FF2B5EF4-FFF2-40B4-BE49-F238E27FC236}">
                <a16:creationId xmlns:a16="http://schemas.microsoft.com/office/drawing/2014/main" id="{AD32CD62-491B-1EF9-794D-6A513FBC5FD1}"/>
              </a:ext>
            </a:extLst>
          </p:cNvPr>
          <p:cNvSpPr>
            <a:spLocks noGrp="1"/>
          </p:cNvSpPr>
          <p:nvPr>
            <p:ph type="title"/>
          </p:nvPr>
        </p:nvSpPr>
        <p:spPr>
          <a:xfrm>
            <a:off x="838200" y="117475"/>
            <a:ext cx="10515600" cy="1325563"/>
          </a:xfrm>
        </p:spPr>
        <p:txBody>
          <a:bodyPr vert="horz" lIns="91440" tIns="45720" rIns="91440" bIns="45720" rtlCol="0" anchor="ctr">
            <a:normAutofit/>
          </a:bodyPr>
          <a:lstStyle/>
          <a:p>
            <a:pPr algn="ctr"/>
            <a:r>
              <a:rPr lang="en-US" b="1" i="1" dirty="0">
                <a:solidFill>
                  <a:schemeClr val="tx1"/>
                </a:solidFill>
                <a:latin typeface="+mn-lt"/>
              </a:rPr>
              <a:t>DASHBOARD TAB 3</a:t>
            </a:r>
          </a:p>
        </p:txBody>
      </p:sp>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1181100" y="1066799"/>
            <a:ext cx="4914900" cy="1249363"/>
          </a:xfrm>
        </p:spPr>
        <p:txBody>
          <a:bodyPr vert="horz" lIns="91440" tIns="45720" rIns="91440" bIns="45720" rtlCol="0" anchor="b">
            <a:normAutofit/>
          </a:bodyPr>
          <a:lstStyle/>
          <a:p>
            <a:r>
              <a:rPr lang="en-US" b="1" i="1" dirty="0">
                <a:solidFill>
                  <a:schemeClr val="tx1"/>
                </a:solidFill>
              </a:rPr>
              <a:t>DISCUSSION</a:t>
            </a:r>
          </a:p>
        </p:txBody>
      </p:sp>
      <p:pic>
        <p:nvPicPr>
          <p:cNvPr id="8" name="Content Placeholder 2">
            <a:extLst>
              <a:ext uri="{FF2B5EF4-FFF2-40B4-BE49-F238E27FC236}">
                <a16:creationId xmlns:a16="http://schemas.microsoft.com/office/drawing/2014/main" id="{7CD6266D-F139-A07E-3F7D-3D1C3C3E26F4}"/>
              </a:ext>
            </a:extLst>
          </p:cNvPr>
          <p:cNvPicPr>
            <a:picLocks noChangeAspect="1"/>
          </p:cNvPicPr>
          <p:nvPr/>
        </p:nvPicPr>
        <p:blipFill>
          <a:blip r:embed="rId2">
            <a:duotone>
              <a:prstClr val="black"/>
              <a:schemeClr val="accent1">
                <a:tint val="45000"/>
                <a:satMod val="400000"/>
              </a:schemeClr>
            </a:duotone>
          </a:blip>
          <a:stretch>
            <a:fillRect/>
          </a:stretch>
        </p:blipFill>
        <p:spPr>
          <a:xfrm>
            <a:off x="7387431" y="1253331"/>
            <a:ext cx="4351338" cy="43513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611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vert="horz" lIns="91440" tIns="45720" rIns="91440" bIns="45720" rtlCol="0" anchor="ctr">
            <a:normAutofit/>
          </a:bodyPr>
          <a:lstStyle/>
          <a:p>
            <a:pPr algn="ctr"/>
            <a:r>
              <a:rPr lang="en-US" b="1" i="1" dirty="0">
                <a:solidFill>
                  <a:schemeClr val="tx1"/>
                </a:solidFill>
                <a:latin typeface="+mn-lt"/>
              </a:rPr>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a:solidFill>
            <a:schemeClr val="tx2">
              <a:lumMod val="60000"/>
              <a:lumOff val="40000"/>
              <a:alpha val="68000"/>
            </a:schemeClr>
          </a:solidFill>
        </p:spPr>
        <p:txBody>
          <a:bodyPr vert="horz" lIns="91440" tIns="45720" rIns="91440" bIns="45720" rtlCol="0">
            <a:normAutofit fontScale="92500" lnSpcReduction="10000"/>
          </a:bodyPr>
          <a:lstStyle/>
          <a:p>
            <a:pPr marL="0" indent="0">
              <a:buNone/>
            </a:pPr>
            <a:r>
              <a:rPr lang="en-US" sz="2600" b="1" i="1" u="sng" dirty="0">
                <a:solidFill>
                  <a:schemeClr val="tx1"/>
                </a:solidFill>
              </a:rPr>
              <a:t>Findings</a:t>
            </a:r>
          </a:p>
          <a:p>
            <a:endParaRPr lang="en-US" sz="2200" dirty="0">
              <a:solidFill>
                <a:schemeClr val="tx1"/>
              </a:solidFill>
            </a:endParaRPr>
          </a:p>
          <a:p>
            <a:r>
              <a:rPr lang="en-US" sz="2200" u="sng" dirty="0">
                <a:solidFill>
                  <a:schemeClr val="tx1"/>
                </a:solidFill>
              </a:rPr>
              <a:t>Programming Languages:</a:t>
            </a:r>
            <a:r>
              <a:rPr lang="en-US" sz="2200" dirty="0">
                <a:solidFill>
                  <a:schemeClr val="tx1"/>
                </a:solidFill>
              </a:rPr>
              <a:t> </a:t>
            </a:r>
            <a:r>
              <a:rPr lang="en-US" sz="2200" i="1" dirty="0">
                <a:solidFill>
                  <a:schemeClr val="tx1"/>
                </a:solidFill>
              </a:rPr>
              <a:t>Python &amp; TypeScript</a:t>
            </a:r>
            <a:r>
              <a:rPr lang="en-US" sz="2200" dirty="0">
                <a:solidFill>
                  <a:schemeClr val="tx1"/>
                </a:solidFill>
              </a:rPr>
              <a:t> is shown to gain the interest of the respondents;</a:t>
            </a:r>
          </a:p>
          <a:p>
            <a:r>
              <a:rPr lang="en-US" sz="2200" u="sng" dirty="0">
                <a:solidFill>
                  <a:schemeClr val="tx1"/>
                </a:solidFill>
              </a:rPr>
              <a:t>Databases:</a:t>
            </a:r>
            <a:r>
              <a:rPr lang="en-US" sz="2200" dirty="0">
                <a:solidFill>
                  <a:schemeClr val="tx1"/>
                </a:solidFill>
              </a:rPr>
              <a:t> </a:t>
            </a:r>
            <a:r>
              <a:rPr lang="en-US" sz="2200" i="1" dirty="0">
                <a:solidFill>
                  <a:schemeClr val="tx1"/>
                </a:solidFill>
              </a:rPr>
              <a:t>PostgreSQL, MongoDB, Redis &amp; Elasticsearch</a:t>
            </a:r>
            <a:r>
              <a:rPr lang="en-US" sz="2200" dirty="0">
                <a:solidFill>
                  <a:schemeClr val="tx1"/>
                </a:solidFill>
              </a:rPr>
              <a:t> are gaining more interest;</a:t>
            </a:r>
          </a:p>
          <a:p>
            <a:r>
              <a:rPr lang="en-US" sz="2200" dirty="0">
                <a:solidFill>
                  <a:schemeClr val="tx1"/>
                </a:solidFill>
              </a:rPr>
              <a:t> </a:t>
            </a:r>
            <a:r>
              <a:rPr lang="en-US" sz="2200" u="sng" dirty="0">
                <a:solidFill>
                  <a:schemeClr val="tx1"/>
                </a:solidFill>
              </a:rPr>
              <a:t>Platforms:</a:t>
            </a:r>
            <a:r>
              <a:rPr lang="en-US" sz="2200" dirty="0">
                <a:solidFill>
                  <a:schemeClr val="tx1"/>
                </a:solidFill>
              </a:rPr>
              <a:t> Interest for </a:t>
            </a:r>
            <a:r>
              <a:rPr lang="en-US" sz="2200" i="1" dirty="0">
                <a:solidFill>
                  <a:schemeClr val="tx1"/>
                </a:solidFill>
              </a:rPr>
              <a:t>Slack &amp; Windows</a:t>
            </a:r>
            <a:r>
              <a:rPr lang="en-US" sz="2200" dirty="0">
                <a:solidFill>
                  <a:schemeClr val="tx1"/>
                </a:solidFill>
              </a:rPr>
              <a:t> is decreasing, opposing to an increase in </a:t>
            </a:r>
            <a:r>
              <a:rPr lang="en-US" sz="2200" i="1" dirty="0">
                <a:solidFill>
                  <a:schemeClr val="tx1"/>
                </a:solidFill>
              </a:rPr>
              <a:t>Docker, AWS &amp;Android</a:t>
            </a:r>
            <a:r>
              <a:rPr lang="en-US" sz="2200" dirty="0">
                <a:solidFill>
                  <a:schemeClr val="tx1"/>
                </a:solidFill>
              </a:rPr>
              <a:t> skills;</a:t>
            </a:r>
          </a:p>
          <a:p>
            <a:r>
              <a:rPr lang="en-US" sz="2200" u="sng" dirty="0">
                <a:solidFill>
                  <a:schemeClr val="tx1"/>
                </a:solidFill>
              </a:rPr>
              <a:t>WebFrames:</a:t>
            </a:r>
            <a:r>
              <a:rPr lang="en-US" sz="2200" dirty="0">
                <a:solidFill>
                  <a:schemeClr val="tx1"/>
                </a:solidFill>
              </a:rPr>
              <a:t> </a:t>
            </a:r>
            <a:r>
              <a:rPr lang="en-US" sz="2200" i="1" dirty="0">
                <a:solidFill>
                  <a:schemeClr val="tx1"/>
                </a:solidFill>
              </a:rPr>
              <a:t>Vue.js</a:t>
            </a:r>
            <a:r>
              <a:rPr lang="en-US" sz="2200" dirty="0">
                <a:solidFill>
                  <a:schemeClr val="tx1"/>
                </a:solidFill>
              </a:rPr>
              <a:t> is gaining developers’ interest as well as </a:t>
            </a:r>
            <a:r>
              <a:rPr lang="en-US" sz="2200" i="1" dirty="0">
                <a:solidFill>
                  <a:schemeClr val="tx1"/>
                </a:solidFill>
              </a:rPr>
              <a:t>React.js</a:t>
            </a:r>
            <a:r>
              <a:rPr lang="en-US" sz="2200" dirty="0">
                <a:solidFill>
                  <a:schemeClr val="tx1"/>
                </a:solidFill>
              </a:rPr>
              <a:t>.</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solidFill>
            <a:schemeClr val="tx2">
              <a:lumMod val="60000"/>
              <a:lumOff val="40000"/>
              <a:alpha val="68000"/>
            </a:schemeClr>
          </a:solidFill>
        </p:spPr>
        <p:txBody>
          <a:bodyPr vert="horz" lIns="91440" tIns="45720" rIns="91440" bIns="45720" rtlCol="0">
            <a:normAutofit fontScale="92500" lnSpcReduction="10000"/>
          </a:bodyPr>
          <a:lstStyle/>
          <a:p>
            <a:pPr marL="0" indent="0">
              <a:buNone/>
            </a:pPr>
            <a:r>
              <a:rPr lang="en-US" sz="2600" b="1" i="1" u="sng" dirty="0">
                <a:solidFill>
                  <a:schemeClr val="tx1"/>
                </a:solidFill>
              </a:rPr>
              <a:t>Implications</a:t>
            </a:r>
          </a:p>
          <a:p>
            <a:endParaRPr lang="en-US" sz="2200" dirty="0">
              <a:solidFill>
                <a:schemeClr val="tx1"/>
              </a:solidFill>
            </a:endParaRPr>
          </a:p>
          <a:p>
            <a:r>
              <a:rPr lang="en-US" sz="2200" dirty="0">
                <a:solidFill>
                  <a:schemeClr val="tx1"/>
                </a:solidFill>
              </a:rPr>
              <a:t>Steady employment of individuals with </a:t>
            </a:r>
            <a:r>
              <a:rPr lang="en-US" sz="2200" i="1" dirty="0">
                <a:solidFill>
                  <a:schemeClr val="tx1"/>
                </a:solidFill>
              </a:rPr>
              <a:t>JavaScript &amp; HTML/CSS</a:t>
            </a:r>
            <a:r>
              <a:rPr lang="en-US" sz="2200" dirty="0">
                <a:solidFill>
                  <a:schemeClr val="tx1"/>
                </a:solidFill>
              </a:rPr>
              <a:t> skills but also </a:t>
            </a:r>
            <a:r>
              <a:rPr lang="en-US" sz="2200" i="1" dirty="0">
                <a:solidFill>
                  <a:schemeClr val="tx1"/>
                </a:solidFill>
              </a:rPr>
              <a:t>Python &amp; TypeScript</a:t>
            </a:r>
            <a:r>
              <a:rPr lang="en-US" sz="2200" dirty="0">
                <a:solidFill>
                  <a:schemeClr val="tx1"/>
                </a:solidFill>
              </a:rPr>
              <a:t> skills will be great among the candidates;</a:t>
            </a:r>
          </a:p>
          <a:p>
            <a:r>
              <a:rPr lang="en-US" sz="2200" dirty="0">
                <a:solidFill>
                  <a:schemeClr val="tx1"/>
                </a:solidFill>
              </a:rPr>
              <a:t>More demand for individuals with </a:t>
            </a:r>
            <a:r>
              <a:rPr lang="en-US" sz="2200" i="1" dirty="0">
                <a:solidFill>
                  <a:schemeClr val="tx1"/>
                </a:solidFill>
              </a:rPr>
              <a:t>PostgreSQL, MongoDB, Redis &amp; Elasticsearch</a:t>
            </a:r>
            <a:r>
              <a:rPr lang="en-US" sz="2200" dirty="0">
                <a:solidFill>
                  <a:schemeClr val="tx1"/>
                </a:solidFill>
              </a:rPr>
              <a:t> skills;</a:t>
            </a:r>
          </a:p>
          <a:p>
            <a:r>
              <a:rPr lang="en-US" sz="2200" i="1" dirty="0">
                <a:solidFill>
                  <a:schemeClr val="tx1"/>
                </a:solidFill>
              </a:rPr>
              <a:t>Linux, Docker, AWS &amp; Android</a:t>
            </a:r>
            <a:r>
              <a:rPr lang="en-US" sz="2200" dirty="0">
                <a:solidFill>
                  <a:schemeClr val="tx1"/>
                </a:solidFill>
              </a:rPr>
              <a:t> skills will be necessary among the future candidates;</a:t>
            </a:r>
          </a:p>
          <a:p>
            <a:r>
              <a:rPr lang="en-US" sz="2200" dirty="0">
                <a:solidFill>
                  <a:schemeClr val="tx1"/>
                </a:solidFill>
              </a:rPr>
              <a:t>Steady employment of individuals with </a:t>
            </a:r>
            <a:r>
              <a:rPr lang="en-US" sz="2200" i="1" dirty="0">
                <a:solidFill>
                  <a:schemeClr val="tx1"/>
                </a:solidFill>
              </a:rPr>
              <a:t>ASP.NET</a:t>
            </a:r>
            <a:r>
              <a:rPr lang="en-US" sz="2200" dirty="0">
                <a:solidFill>
                  <a:schemeClr val="tx1"/>
                </a:solidFill>
              </a:rPr>
              <a:t> skills but also </a:t>
            </a:r>
            <a:r>
              <a:rPr lang="en-US" sz="2200" i="1" dirty="0">
                <a:solidFill>
                  <a:schemeClr val="tx1"/>
                </a:solidFill>
              </a:rPr>
              <a:t>Vue.js &amp; React.js</a:t>
            </a:r>
            <a:r>
              <a:rPr lang="en-US" sz="2200" dirty="0">
                <a:solidFill>
                  <a:schemeClr val="tx1"/>
                </a:solidFill>
              </a:rPr>
              <a:t> skills will be necessary among the candidates.</a:t>
            </a:r>
          </a:p>
        </p:txBody>
      </p:sp>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b="1" i="1" dirty="0">
                <a:solidFill>
                  <a:schemeClr val="tx1"/>
                </a:solidFill>
                <a:latin typeface="+mn-lt"/>
              </a:rPr>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3851275"/>
          </a:xfrm>
          <a:solidFill>
            <a:schemeClr val="tx2">
              <a:lumMod val="60000"/>
              <a:lumOff val="40000"/>
              <a:alpha val="68000"/>
            </a:schemeClr>
          </a:solidFill>
        </p:spPr>
        <p:txBody>
          <a:bodyPr vert="horz" lIns="91440" tIns="45720" rIns="91440" bIns="45720" rtlCol="0">
            <a:normAutofit/>
          </a:bodyPr>
          <a:lstStyle/>
          <a:p>
            <a:pPr marL="0" indent="0" algn="just">
              <a:buNone/>
            </a:pPr>
            <a:r>
              <a:rPr lang="en-US" sz="2400" b="1" i="1" u="sng" dirty="0">
                <a:solidFill>
                  <a:schemeClr val="tx1"/>
                </a:solidFill>
              </a:rPr>
              <a:t>Recommendations:</a:t>
            </a:r>
          </a:p>
          <a:p>
            <a:pPr marL="0" indent="0" algn="just">
              <a:buNone/>
            </a:pPr>
            <a:endParaRPr lang="en-US" sz="2200" i="1" dirty="0">
              <a:solidFill>
                <a:schemeClr val="tx1"/>
              </a:solidFill>
            </a:endParaRPr>
          </a:p>
          <a:p>
            <a:pPr algn="just">
              <a:buFont typeface="Wingdings" panose="05000000000000000000" pitchFamily="2" charset="2"/>
              <a:buChar char="ü"/>
            </a:pPr>
            <a:r>
              <a:rPr lang="en-US" sz="2200" i="1" dirty="0">
                <a:solidFill>
                  <a:schemeClr val="tx1"/>
                </a:solidFill>
              </a:rPr>
              <a:t> Offering </a:t>
            </a:r>
            <a:r>
              <a:rPr lang="en-US" sz="2200" b="1" i="1" dirty="0">
                <a:solidFill>
                  <a:schemeClr val="tx1"/>
                </a:solidFill>
              </a:rPr>
              <a:t>educational programs</a:t>
            </a:r>
            <a:r>
              <a:rPr lang="en-US" sz="2200" i="1" dirty="0">
                <a:solidFill>
                  <a:schemeClr val="tx1"/>
                </a:solidFill>
              </a:rPr>
              <a:t> to the staff that is already established into the company;</a:t>
            </a:r>
          </a:p>
          <a:p>
            <a:pPr algn="just">
              <a:buFont typeface="Wingdings" panose="05000000000000000000" pitchFamily="2" charset="2"/>
              <a:buChar char="ü"/>
            </a:pPr>
            <a:r>
              <a:rPr lang="en-US" sz="2200" i="1" dirty="0">
                <a:solidFill>
                  <a:schemeClr val="tx1"/>
                </a:solidFill>
              </a:rPr>
              <a:t>Providing them with the </a:t>
            </a:r>
            <a:r>
              <a:rPr lang="en-US" sz="2200" b="1" i="1" dirty="0">
                <a:solidFill>
                  <a:schemeClr val="tx1"/>
                </a:solidFill>
              </a:rPr>
              <a:t>adequate tools</a:t>
            </a:r>
            <a:r>
              <a:rPr lang="en-US" sz="2200" i="1" dirty="0">
                <a:solidFill>
                  <a:schemeClr val="tx1"/>
                </a:solidFill>
              </a:rPr>
              <a:t> to upscale their knowledge in the up-to-date technologies;</a:t>
            </a:r>
          </a:p>
          <a:p>
            <a:pPr algn="just">
              <a:buFont typeface="Wingdings" panose="05000000000000000000" pitchFamily="2" charset="2"/>
              <a:buChar char="ü"/>
            </a:pPr>
            <a:r>
              <a:rPr lang="en-US" sz="2200" i="1" dirty="0">
                <a:solidFill>
                  <a:schemeClr val="tx1"/>
                </a:solidFill>
              </a:rPr>
              <a:t>Making rearrangements &amp; prioritizing </a:t>
            </a:r>
            <a:r>
              <a:rPr lang="en-US" sz="2200" b="1" i="1" dirty="0">
                <a:solidFill>
                  <a:schemeClr val="tx1"/>
                </a:solidFill>
              </a:rPr>
              <a:t>technologies</a:t>
            </a:r>
            <a:r>
              <a:rPr lang="en-US" sz="2200" i="1" dirty="0">
                <a:solidFill>
                  <a:schemeClr val="tx1"/>
                </a:solidFill>
              </a:rPr>
              <a:t> that are </a:t>
            </a:r>
            <a:r>
              <a:rPr lang="en-US" sz="2200" b="1" i="1" dirty="0">
                <a:solidFill>
                  <a:schemeClr val="tx1"/>
                </a:solidFill>
              </a:rPr>
              <a:t>“on demand”</a:t>
            </a:r>
            <a:r>
              <a:rPr lang="en-US" sz="2200" i="1" dirty="0">
                <a:solidFill>
                  <a:schemeClr val="tx1"/>
                </a:solidFill>
              </a:rPr>
              <a:t>;</a:t>
            </a:r>
          </a:p>
          <a:p>
            <a:pPr algn="just">
              <a:buFont typeface="Wingdings" panose="05000000000000000000" pitchFamily="2" charset="2"/>
              <a:buChar char="ü"/>
            </a:pPr>
            <a:r>
              <a:rPr lang="en-US" sz="2200" b="1" i="1" dirty="0">
                <a:solidFill>
                  <a:schemeClr val="tx1"/>
                </a:solidFill>
              </a:rPr>
              <a:t>Hiring additional staff</a:t>
            </a:r>
            <a:r>
              <a:rPr lang="en-US" sz="2200" i="1" dirty="0">
                <a:solidFill>
                  <a:schemeClr val="tx1"/>
                </a:solidFill>
              </a:rPr>
              <a:t>, with the adequate skills wherever it is believed that is needed.</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duotone>
              <a:prstClr val="black"/>
              <a:schemeClr val="accent1">
                <a:tint val="45000"/>
                <a:satMod val="400000"/>
              </a:schemeClr>
            </a:duotone>
          </a:blip>
          <a:stretch>
            <a:fillRect/>
          </a:stretch>
        </p:blipFill>
        <p:spPr>
          <a:xfrm>
            <a:off x="1125967" y="2113896"/>
            <a:ext cx="3054361" cy="30543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3012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6743700" y="1676398"/>
            <a:ext cx="4936238" cy="963613"/>
          </a:xfrm>
        </p:spPr>
        <p:txBody>
          <a:bodyPr vert="horz" lIns="91440" tIns="45720" rIns="91440" bIns="45720" rtlCol="0" anchor="b">
            <a:normAutofit/>
          </a:bodyPr>
          <a:lstStyle/>
          <a:p>
            <a:r>
              <a:rPr lang="en-US" b="1" i="1" dirty="0">
                <a:solidFill>
                  <a:schemeClr val="tx1"/>
                </a:solidFill>
              </a:rPr>
              <a:t>APPENDIX</a:t>
            </a:r>
          </a:p>
        </p:txBody>
      </p:sp>
      <p:pic>
        <p:nvPicPr>
          <p:cNvPr id="9" name="Content Placeholder 3">
            <a:extLst>
              <a:ext uri="{FF2B5EF4-FFF2-40B4-BE49-F238E27FC236}">
                <a16:creationId xmlns:a16="http://schemas.microsoft.com/office/drawing/2014/main" id="{34AB184D-5A1E-908E-27EF-8677FED8D1F8}"/>
              </a:ext>
            </a:extLst>
          </p:cNvPr>
          <p:cNvPicPr>
            <a:picLocks noChangeAspect="1"/>
          </p:cNvPicPr>
          <p:nvPr/>
        </p:nvPicPr>
        <p:blipFill>
          <a:blip r:embed="rId2">
            <a:duotone>
              <a:prstClr val="black"/>
              <a:schemeClr val="accent1">
                <a:tint val="45000"/>
                <a:satMod val="400000"/>
              </a:schemeClr>
            </a:duotone>
          </a:blip>
          <a:stretch>
            <a:fillRect/>
          </a:stretch>
        </p:blipFill>
        <p:spPr>
          <a:xfrm>
            <a:off x="884407" y="0"/>
            <a:ext cx="3194581" cy="31945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10008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vert="horz" lIns="91440" tIns="45720" rIns="91440" bIns="45720" rtlCol="0" anchor="ctr">
            <a:normAutofit/>
          </a:bodyPr>
          <a:lstStyle/>
          <a:p>
            <a:pPr algn="ctr"/>
            <a:r>
              <a:rPr lang="en-US" b="1" i="1" dirty="0">
                <a:solidFill>
                  <a:schemeClr val="tx1"/>
                </a:solidFill>
                <a:latin typeface="+mn-lt"/>
              </a:rPr>
              <a:t> JOB POSTINGS (using APIs)</a:t>
            </a:r>
          </a:p>
        </p:txBody>
      </p:sp>
      <p:pic>
        <p:nvPicPr>
          <p:cNvPr id="8" name="Picture 7" descr="Chart, bar chart&#10;&#10;Description automatically generated">
            <a:extLst>
              <a:ext uri="{FF2B5EF4-FFF2-40B4-BE49-F238E27FC236}">
                <a16:creationId xmlns:a16="http://schemas.microsoft.com/office/drawing/2014/main" id="{68BB1E4A-7009-BFC2-5FC8-97B972112721}"/>
              </a:ext>
            </a:extLst>
          </p:cNvPr>
          <p:cNvPicPr>
            <a:picLocks noChangeAspect="1"/>
          </p:cNvPicPr>
          <p:nvPr/>
        </p:nvPicPr>
        <p:blipFill>
          <a:blip r:embed="rId2"/>
          <a:stretch>
            <a:fillRect/>
          </a:stretch>
        </p:blipFill>
        <p:spPr>
          <a:xfrm>
            <a:off x="137786" y="2322648"/>
            <a:ext cx="5837934" cy="3502761"/>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EBF2871C-545A-2138-CBF4-1C42946043D3}"/>
              </a:ext>
            </a:extLst>
          </p:cNvPr>
          <p:cNvPicPr>
            <a:picLocks noChangeAspect="1"/>
          </p:cNvPicPr>
          <p:nvPr/>
        </p:nvPicPr>
        <p:blipFill>
          <a:blip r:embed="rId3"/>
          <a:stretch>
            <a:fillRect/>
          </a:stretch>
        </p:blipFill>
        <p:spPr>
          <a:xfrm>
            <a:off x="6171156" y="2322648"/>
            <a:ext cx="5837934" cy="3502761"/>
          </a:xfrm>
          <a:prstGeom prst="rect">
            <a:avLst/>
          </a:prstGeom>
        </p:spPr>
      </p:pic>
      <p:sp>
        <p:nvSpPr>
          <p:cNvPr id="11" name="Content Placeholder 2">
            <a:extLst>
              <a:ext uri="{FF2B5EF4-FFF2-40B4-BE49-F238E27FC236}">
                <a16:creationId xmlns:a16="http://schemas.microsoft.com/office/drawing/2014/main" id="{7C02C47B-F930-138B-2546-960C7ED17CC1}"/>
              </a:ext>
            </a:extLst>
          </p:cNvPr>
          <p:cNvSpPr>
            <a:spLocks noGrp="1"/>
          </p:cNvSpPr>
          <p:nvPr>
            <p:ph sz="half" idx="1"/>
          </p:nvPr>
        </p:nvSpPr>
        <p:spPr>
          <a:xfrm>
            <a:off x="1141902" y="1876302"/>
            <a:ext cx="3829702" cy="446346"/>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b="1" i="1" u="sng" dirty="0">
                <a:solidFill>
                  <a:schemeClr val="tx1"/>
                </a:solidFill>
              </a:rPr>
              <a:t>No. of Job Postings per State</a:t>
            </a:r>
          </a:p>
        </p:txBody>
      </p:sp>
      <p:sp>
        <p:nvSpPr>
          <p:cNvPr id="12" name="Content Placeholder 2">
            <a:extLst>
              <a:ext uri="{FF2B5EF4-FFF2-40B4-BE49-F238E27FC236}">
                <a16:creationId xmlns:a16="http://schemas.microsoft.com/office/drawing/2014/main" id="{30F4F896-7BBD-D21C-34E0-665FD8E9E1D6}"/>
              </a:ext>
            </a:extLst>
          </p:cNvPr>
          <p:cNvSpPr txBox="1">
            <a:spLocks/>
          </p:cNvSpPr>
          <p:nvPr/>
        </p:nvSpPr>
        <p:spPr>
          <a:xfrm>
            <a:off x="6858755" y="1876302"/>
            <a:ext cx="4462735" cy="446346"/>
          </a:xfrm>
          <a:prstGeom prst="rect">
            <a:avLst/>
          </a:prstGeom>
          <a:solidFill>
            <a:schemeClr val="tx2">
              <a:lumMod val="60000"/>
              <a:lumOff val="40000"/>
              <a:alpha val="68000"/>
            </a:schemeClr>
          </a:solidFill>
        </p:spPr>
        <p:txBody>
          <a:bodyPr vert="horz" lIns="91440" tIns="45720" rIns="91440" bIns="45720" rtlCol="0">
            <a:noAutofit/>
          </a:bodyPr>
          <a:lstStyle>
            <a:lvl1pPr indent="0" algn="ctr">
              <a:lnSpc>
                <a:spcPct val="90000"/>
              </a:lnSpc>
              <a:spcBef>
                <a:spcPts val="1000"/>
              </a:spcBef>
              <a:buFont typeface="Arial"/>
              <a:buNone/>
              <a:defRPr sz="2200" b="1" i="1" u="sng">
                <a:latin typeface="IBM Plex Mono Text" panose="020B0509050203000203" pitchFamily="49"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No. of Job Postings per Pr. Language</a:t>
            </a:r>
          </a:p>
        </p:txBody>
      </p:sp>
    </p:spTree>
    <p:extLst>
      <p:ext uri="{BB962C8B-B14F-4D97-AF65-F5344CB8AC3E}">
        <p14:creationId xmlns:p14="http://schemas.microsoft.com/office/powerpoint/2010/main" val="307855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tretch>
            <a:fillRect/>
          </a:stretch>
        </p:blipFill>
        <p:spPr>
          <a:xfrm>
            <a:off x="7759904" y="1625734"/>
            <a:ext cx="3423789" cy="342378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77588" y="419744"/>
            <a:ext cx="3115021" cy="1012976"/>
          </a:xfrm>
        </p:spPr>
        <p:txBody>
          <a:bodyPr anchor="ctr">
            <a:normAutofit/>
          </a:bodyPr>
          <a:lstStyle/>
          <a:p>
            <a:pPr algn="ctr"/>
            <a:r>
              <a:rPr lang="en-US" b="1" i="1" dirty="0">
                <a:solidFill>
                  <a:schemeClr val="tx1"/>
                </a:solidFill>
                <a:latin typeface="+mn-lt"/>
              </a:rPr>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142265" y="1625734"/>
            <a:ext cx="3115021" cy="3955480"/>
          </a:xfrm>
          <a:solidFill>
            <a:schemeClr val="tx2">
              <a:lumMod val="60000"/>
              <a:lumOff val="40000"/>
              <a:alpha val="68000"/>
            </a:schemeClr>
          </a:solidFill>
        </p:spPr>
        <p:txBody>
          <a:bodyPr>
            <a:normAutofit/>
          </a:bodyPr>
          <a:lstStyle/>
          <a:p>
            <a:r>
              <a:rPr lang="en-US" sz="2200" dirty="0">
                <a:solidFill>
                  <a:schemeClr val="tx1"/>
                </a:solidFill>
              </a:rPr>
              <a:t>Executive Summary</a:t>
            </a:r>
          </a:p>
          <a:p>
            <a:r>
              <a:rPr lang="en-US" sz="2200" dirty="0">
                <a:solidFill>
                  <a:schemeClr val="tx1"/>
                </a:solidFill>
              </a:rPr>
              <a:t>Introduction</a:t>
            </a:r>
          </a:p>
          <a:p>
            <a:r>
              <a:rPr lang="en-US" sz="2200" dirty="0">
                <a:solidFill>
                  <a:schemeClr val="tx1"/>
                </a:solidFill>
              </a:rPr>
              <a:t>Methodology</a:t>
            </a:r>
          </a:p>
          <a:p>
            <a:r>
              <a:rPr lang="en-US" sz="2200" dirty="0">
                <a:solidFill>
                  <a:schemeClr val="tx1"/>
                </a:solidFill>
              </a:rPr>
              <a:t>Results</a:t>
            </a:r>
          </a:p>
          <a:p>
            <a:pPr lvl="1"/>
            <a:r>
              <a:rPr lang="en-US" sz="1800" dirty="0">
                <a:solidFill>
                  <a:schemeClr val="tx1"/>
                </a:solidFill>
              </a:rPr>
              <a:t>Visualization – Charts</a:t>
            </a:r>
          </a:p>
          <a:p>
            <a:pPr lvl="1"/>
            <a:r>
              <a:rPr lang="en-US" sz="1800" dirty="0">
                <a:solidFill>
                  <a:schemeClr val="tx1"/>
                </a:solidFill>
              </a:rPr>
              <a:t>Dashboard</a:t>
            </a:r>
          </a:p>
          <a:p>
            <a:r>
              <a:rPr lang="en-US" sz="2200" dirty="0">
                <a:solidFill>
                  <a:schemeClr val="tx1"/>
                </a:solidFill>
              </a:rPr>
              <a:t>Discussion</a:t>
            </a:r>
          </a:p>
          <a:p>
            <a:pPr lvl="1"/>
            <a:r>
              <a:rPr lang="en-US" sz="1800" dirty="0">
                <a:solidFill>
                  <a:schemeClr val="tx1"/>
                </a:solidFill>
              </a:rPr>
              <a:t>Findings &amp; Implications</a:t>
            </a:r>
          </a:p>
          <a:p>
            <a:r>
              <a:rPr lang="en-US" sz="2200" dirty="0">
                <a:solidFill>
                  <a:schemeClr val="tx1"/>
                </a:solidFill>
              </a:rPr>
              <a:t>Conclusion</a:t>
            </a:r>
          </a:p>
          <a:p>
            <a:r>
              <a:rPr lang="en-US" sz="2200" dirty="0">
                <a:solidFill>
                  <a:schemeClr val="tx1"/>
                </a:solidFill>
              </a:rPr>
              <a:t>Appendix</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07324" y="325901"/>
            <a:ext cx="9977352" cy="1325563"/>
          </a:xfrm>
        </p:spPr>
        <p:txBody>
          <a:bodyPr vert="horz" lIns="91440" tIns="45720" rIns="91440" bIns="45720" rtlCol="0" anchor="ctr">
            <a:normAutofit/>
          </a:bodyPr>
          <a:lstStyle/>
          <a:p>
            <a:pPr algn="ctr"/>
            <a:r>
              <a:rPr lang="en-US" b="1" i="1" dirty="0">
                <a:solidFill>
                  <a:schemeClr val="tx1"/>
                </a:solidFill>
                <a:latin typeface="+mn-lt"/>
              </a:rPr>
              <a:t>POPULAR LANGUAGES (using Web Scraping)</a:t>
            </a:r>
          </a:p>
        </p:txBody>
      </p:sp>
      <p:pic>
        <p:nvPicPr>
          <p:cNvPr id="7" name="Picture 6" descr="A picture containing chart&#10;&#10;Description automatically generated">
            <a:extLst>
              <a:ext uri="{FF2B5EF4-FFF2-40B4-BE49-F238E27FC236}">
                <a16:creationId xmlns:a16="http://schemas.microsoft.com/office/drawing/2014/main" id="{E0950FEF-81DB-24EA-4DEC-76B9090A7ADD}"/>
              </a:ext>
            </a:extLst>
          </p:cNvPr>
          <p:cNvPicPr>
            <a:picLocks noChangeAspect="1"/>
          </p:cNvPicPr>
          <p:nvPr/>
        </p:nvPicPr>
        <p:blipFill>
          <a:blip r:embed="rId2"/>
          <a:stretch>
            <a:fillRect/>
          </a:stretch>
        </p:blipFill>
        <p:spPr>
          <a:xfrm>
            <a:off x="2371714" y="1836368"/>
            <a:ext cx="7448572" cy="4469144"/>
          </a:xfrm>
          <a:prstGeom prst="rect">
            <a:avLst/>
          </a:prstGeom>
        </p:spPr>
      </p:pic>
      <p:sp>
        <p:nvSpPr>
          <p:cNvPr id="8" name="Content Placeholder 2">
            <a:extLst>
              <a:ext uri="{FF2B5EF4-FFF2-40B4-BE49-F238E27FC236}">
                <a16:creationId xmlns:a16="http://schemas.microsoft.com/office/drawing/2014/main" id="{0C4B8795-EC39-3C10-C0EE-892FBA1D9FD2}"/>
              </a:ext>
            </a:extLst>
          </p:cNvPr>
          <p:cNvSpPr>
            <a:spLocks noGrp="1"/>
          </p:cNvSpPr>
          <p:nvPr>
            <p:ph sz="half" idx="1"/>
          </p:nvPr>
        </p:nvSpPr>
        <p:spPr>
          <a:xfrm>
            <a:off x="3581922" y="1421125"/>
            <a:ext cx="5028156" cy="415243"/>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b="1" i="1" u="sng" dirty="0">
                <a:solidFill>
                  <a:schemeClr val="tx1"/>
                </a:solidFill>
              </a:rPr>
              <a:t>Average Annual Salary per Pr. Language</a:t>
            </a:r>
          </a:p>
        </p:txBody>
      </p:sp>
    </p:spTree>
    <p:extLst>
      <p:ext uri="{BB962C8B-B14F-4D97-AF65-F5344CB8AC3E}">
        <p14:creationId xmlns:p14="http://schemas.microsoft.com/office/powerpoint/2010/main" val="1817399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C799-56BA-AFC7-D8AE-78180BD75CF8}"/>
              </a:ext>
            </a:extLst>
          </p:cNvPr>
          <p:cNvSpPr>
            <a:spLocks noGrp="1"/>
          </p:cNvSpPr>
          <p:nvPr>
            <p:ph type="title"/>
          </p:nvPr>
        </p:nvSpPr>
        <p:spPr>
          <a:xfrm>
            <a:off x="2917144" y="396421"/>
            <a:ext cx="6357711" cy="835025"/>
          </a:xfrm>
        </p:spPr>
        <p:txBody>
          <a:bodyPr vert="horz" lIns="91440" tIns="45720" rIns="91440" bIns="45720" rtlCol="0" anchor="ctr">
            <a:normAutofit/>
          </a:bodyPr>
          <a:lstStyle/>
          <a:p>
            <a:pPr algn="ctr"/>
            <a:r>
              <a:rPr lang="en-US" b="1" i="1" dirty="0">
                <a:solidFill>
                  <a:schemeClr val="tx1"/>
                </a:solidFill>
                <a:latin typeface="+mn-lt"/>
              </a:rPr>
              <a:t>Resources &amp; References</a:t>
            </a:r>
          </a:p>
        </p:txBody>
      </p:sp>
      <p:sp>
        <p:nvSpPr>
          <p:cNvPr id="3" name="Content Placeholder 2">
            <a:extLst>
              <a:ext uri="{FF2B5EF4-FFF2-40B4-BE49-F238E27FC236}">
                <a16:creationId xmlns:a16="http://schemas.microsoft.com/office/drawing/2014/main" id="{935938AD-CE58-18D8-02B0-85101D427746}"/>
              </a:ext>
            </a:extLst>
          </p:cNvPr>
          <p:cNvSpPr>
            <a:spLocks noGrp="1"/>
          </p:cNvSpPr>
          <p:nvPr>
            <p:ph sz="half" idx="1"/>
          </p:nvPr>
        </p:nvSpPr>
        <p:spPr>
          <a:xfrm>
            <a:off x="838200" y="1825624"/>
            <a:ext cx="5181600" cy="4384675"/>
          </a:xfrm>
          <a:solidFill>
            <a:schemeClr val="tx2">
              <a:lumMod val="60000"/>
              <a:lumOff val="40000"/>
              <a:alpha val="68000"/>
            </a:schemeClr>
          </a:solidFill>
        </p:spPr>
        <p:txBody>
          <a:bodyPr vert="horz" lIns="91440" tIns="45720" rIns="91440" bIns="45720" rtlCol="0">
            <a:normAutofit fontScale="92500" lnSpcReduction="10000"/>
          </a:bodyPr>
          <a:lstStyle/>
          <a:p>
            <a:pPr marL="0" indent="0">
              <a:buNone/>
            </a:pPr>
            <a:r>
              <a:rPr lang="en-US" sz="2600" b="1" i="1" u="sng" dirty="0">
                <a:solidFill>
                  <a:schemeClr val="tx1"/>
                </a:solidFill>
              </a:rPr>
              <a:t>Resources</a:t>
            </a:r>
          </a:p>
          <a:p>
            <a:pPr algn="just">
              <a:buFont typeface="Wingdings" panose="05000000000000000000" pitchFamily="2" charset="2"/>
              <a:buChar char="§"/>
            </a:pPr>
            <a:r>
              <a:rPr lang="en-US" sz="1700" b="0" i="0" u="sng" dirty="0">
                <a:effectLst/>
                <a:latin typeface="+mn-lt"/>
                <a:hlinkClick r:id="rId2"/>
              </a:rPr>
              <a:t>https://www.kaggle.com/promptcloud/jobs-on-naukricom</a:t>
            </a:r>
            <a:endParaRPr lang="en-US" sz="1700" u="sng" dirty="0">
              <a:latin typeface="+mn-lt"/>
            </a:endParaRPr>
          </a:p>
          <a:p>
            <a:pPr algn="just">
              <a:buFont typeface="Wingdings" panose="05000000000000000000" pitchFamily="2" charset="2"/>
              <a:buChar char="§"/>
            </a:pPr>
            <a:r>
              <a:rPr lang="en-US" sz="1700" b="0" i="0" u="sng" dirty="0">
                <a:effectLst/>
                <a:latin typeface="+mn-lt"/>
                <a:hlinkClick r:id="rId3"/>
              </a:rPr>
              <a:t>https://cf-courses-data.s3.us.cloud-object-storage.appdomain.cloud/IBM-DA0321EN-SkillsNetwork/labs/module%201/Accessing%20Data%20Using%20APIs/jobs.json</a:t>
            </a:r>
            <a:endParaRPr lang="en-US" sz="1700" u="sng" dirty="0">
              <a:latin typeface="+mn-lt"/>
            </a:endParaRPr>
          </a:p>
          <a:p>
            <a:pPr algn="just">
              <a:buFont typeface="Wingdings" panose="05000000000000000000" pitchFamily="2" charset="2"/>
              <a:buChar char="§"/>
            </a:pPr>
            <a:r>
              <a:rPr lang="en-US" sz="1700" dirty="0">
                <a:solidFill>
                  <a:schemeClr val="tx1"/>
                </a:solidFill>
                <a:latin typeface="+mn-lt"/>
                <a:hlinkClick r:id="rId4"/>
              </a:rPr>
              <a:t>https://cf-courses-data.s3.us.cloud-object-storage.appdomain.cloud/IBM-DA0321EN-SkillsNetwork/labs/datasets/Programming_Languages.html</a:t>
            </a:r>
            <a:endParaRPr lang="en-US" sz="1700" dirty="0">
              <a:solidFill>
                <a:schemeClr val="tx1"/>
              </a:solidFill>
              <a:latin typeface="+mn-lt"/>
            </a:endParaRPr>
          </a:p>
          <a:p>
            <a:pPr algn="just">
              <a:buFont typeface="Wingdings" panose="05000000000000000000" pitchFamily="2" charset="2"/>
              <a:buChar char="§"/>
            </a:pPr>
            <a:r>
              <a:rPr lang="en-US" sz="1700" dirty="0">
                <a:solidFill>
                  <a:schemeClr val="tx1"/>
                </a:solidFill>
                <a:latin typeface="+mn-lt"/>
                <a:hlinkClick r:id="rId5"/>
              </a:rPr>
              <a:t>https://stackoverflow.blog/2019/04/09/the-2019-stack-overflow-developer-survey-results-are-in/?utm_medium=Exinfluencer&amp;utm_source=Exinfluencer&amp;utm_content=000026UJ&amp;utm_term=10006555&amp;utm_id=NA-SkillsNetwork-wwwcourseraorg-SkillsNetworkCoursesIBMDA0321ENSkillsNetwork21426264-2022-01-01</a:t>
            </a:r>
            <a:endParaRPr lang="en-US" sz="1700" dirty="0">
              <a:solidFill>
                <a:schemeClr val="tx1"/>
              </a:solidFill>
              <a:latin typeface="+mn-lt"/>
            </a:endParaRPr>
          </a:p>
        </p:txBody>
      </p:sp>
      <p:sp>
        <p:nvSpPr>
          <p:cNvPr id="4" name="Content Placeholder 3">
            <a:extLst>
              <a:ext uri="{FF2B5EF4-FFF2-40B4-BE49-F238E27FC236}">
                <a16:creationId xmlns:a16="http://schemas.microsoft.com/office/drawing/2014/main" id="{265A31DA-D86E-7912-FD6D-16F35F8F534C}"/>
              </a:ext>
            </a:extLst>
          </p:cNvPr>
          <p:cNvSpPr>
            <a:spLocks noGrp="1"/>
          </p:cNvSpPr>
          <p:nvPr>
            <p:ph sz="half" idx="2"/>
          </p:nvPr>
        </p:nvSpPr>
        <p:spPr>
          <a:xfrm>
            <a:off x="6172200" y="1825625"/>
            <a:ext cx="5181600" cy="1603375"/>
          </a:xfrm>
          <a:solidFill>
            <a:schemeClr val="tx2">
              <a:lumMod val="60000"/>
              <a:lumOff val="40000"/>
              <a:alpha val="68000"/>
            </a:schemeClr>
          </a:solidFill>
        </p:spPr>
        <p:txBody>
          <a:bodyPr vert="horz" lIns="91440" tIns="45720" rIns="91440" bIns="45720" rtlCol="0">
            <a:normAutofit fontScale="92500" lnSpcReduction="10000"/>
          </a:bodyPr>
          <a:lstStyle/>
          <a:p>
            <a:pPr marL="0" indent="0">
              <a:buNone/>
            </a:pPr>
            <a:r>
              <a:rPr lang="en-US" sz="2600" b="1" i="1" u="sng" dirty="0">
                <a:solidFill>
                  <a:schemeClr val="tx1"/>
                </a:solidFill>
              </a:rPr>
              <a:t>Image references</a:t>
            </a:r>
          </a:p>
          <a:p>
            <a:pPr>
              <a:buFont typeface="Wingdings" panose="05000000000000000000" pitchFamily="2" charset="2"/>
              <a:buChar char="§"/>
            </a:pPr>
            <a:r>
              <a:rPr lang="en-US" sz="1700" dirty="0">
                <a:solidFill>
                  <a:schemeClr val="tx1"/>
                </a:solidFill>
                <a:latin typeface="+mn-lt"/>
                <a:hlinkClick r:id="rId6"/>
              </a:rPr>
              <a:t>https://www.istockphoto.com/de/fotos/data-analysis</a:t>
            </a:r>
            <a:endParaRPr lang="en-US" sz="1700" dirty="0">
              <a:solidFill>
                <a:schemeClr val="tx1"/>
              </a:solidFill>
              <a:latin typeface="+mn-lt"/>
            </a:endParaRPr>
          </a:p>
          <a:p>
            <a:pPr>
              <a:buFont typeface="Wingdings" panose="05000000000000000000" pitchFamily="2" charset="2"/>
              <a:buChar char="§"/>
            </a:pPr>
            <a:r>
              <a:rPr lang="en-US" sz="1700" dirty="0">
                <a:solidFill>
                  <a:schemeClr val="tx1"/>
                </a:solidFill>
                <a:latin typeface="+mn-lt"/>
                <a:hlinkClick r:id="rId7"/>
              </a:rPr>
              <a:t>https://lovepik.com/image-400059759/data-analysis.html</a:t>
            </a:r>
            <a:endParaRPr lang="en-US" sz="2200" dirty="0">
              <a:solidFill>
                <a:schemeClr val="tx1"/>
              </a:solidFill>
            </a:endParaRPr>
          </a:p>
          <a:p>
            <a:endParaRPr lang="en-US" sz="2200" dirty="0">
              <a:solidFill>
                <a:schemeClr val="tx1"/>
              </a:solidFill>
            </a:endParaRPr>
          </a:p>
        </p:txBody>
      </p:sp>
    </p:spTree>
    <p:extLst>
      <p:ext uri="{BB962C8B-B14F-4D97-AF65-F5344CB8AC3E}">
        <p14:creationId xmlns:p14="http://schemas.microsoft.com/office/powerpoint/2010/main" val="2540729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54D6-9185-C0ED-1F3F-A8CD5BC5B015}"/>
              </a:ext>
            </a:extLst>
          </p:cNvPr>
          <p:cNvSpPr>
            <a:spLocks noGrp="1"/>
          </p:cNvSpPr>
          <p:nvPr>
            <p:ph type="title"/>
          </p:nvPr>
        </p:nvSpPr>
        <p:spPr>
          <a:xfrm>
            <a:off x="3213100" y="365125"/>
            <a:ext cx="5765800" cy="996315"/>
          </a:xfrm>
        </p:spPr>
        <p:txBody>
          <a:bodyPr>
            <a:normAutofit/>
          </a:bodyPr>
          <a:lstStyle/>
          <a:p>
            <a:pPr algn="ctr"/>
            <a:r>
              <a:rPr lang="en-US" b="1" i="1" dirty="0">
                <a:solidFill>
                  <a:schemeClr val="tx1"/>
                </a:solidFill>
                <a:latin typeface="+mn-lt"/>
              </a:rPr>
              <a:t>Additional Material</a:t>
            </a:r>
          </a:p>
        </p:txBody>
      </p:sp>
      <p:pic>
        <p:nvPicPr>
          <p:cNvPr id="6" name="Picture 5" descr="Chart">
            <a:extLst>
              <a:ext uri="{FF2B5EF4-FFF2-40B4-BE49-F238E27FC236}">
                <a16:creationId xmlns:a16="http://schemas.microsoft.com/office/drawing/2014/main" id="{48E1C7C2-DC3F-76C4-0ABF-DE6A0C2F45C4}"/>
              </a:ext>
            </a:extLst>
          </p:cNvPr>
          <p:cNvPicPr>
            <a:picLocks noChangeAspect="1"/>
          </p:cNvPicPr>
          <p:nvPr/>
        </p:nvPicPr>
        <p:blipFill>
          <a:blip r:embed="rId2"/>
          <a:stretch>
            <a:fillRect/>
          </a:stretch>
        </p:blipFill>
        <p:spPr>
          <a:xfrm>
            <a:off x="142240" y="1871310"/>
            <a:ext cx="6916115" cy="2991267"/>
          </a:xfrm>
          <a:prstGeom prst="rect">
            <a:avLst/>
          </a:prstGeom>
          <a:ln>
            <a:solidFill>
              <a:schemeClr val="accent1"/>
            </a:solidFill>
          </a:ln>
        </p:spPr>
      </p:pic>
      <p:pic>
        <p:nvPicPr>
          <p:cNvPr id="8" name="Picture 7" descr="Graphical user interface, text, application, email&#10;&#10;Description automatically generated">
            <a:extLst>
              <a:ext uri="{FF2B5EF4-FFF2-40B4-BE49-F238E27FC236}">
                <a16:creationId xmlns:a16="http://schemas.microsoft.com/office/drawing/2014/main" id="{AD6C3469-CC55-7666-E54A-960C4D9660C9}"/>
              </a:ext>
            </a:extLst>
          </p:cNvPr>
          <p:cNvPicPr>
            <a:picLocks noChangeAspect="1"/>
          </p:cNvPicPr>
          <p:nvPr/>
        </p:nvPicPr>
        <p:blipFill>
          <a:blip r:embed="rId3"/>
          <a:stretch>
            <a:fillRect/>
          </a:stretch>
        </p:blipFill>
        <p:spPr>
          <a:xfrm>
            <a:off x="7471957" y="3429000"/>
            <a:ext cx="4577803" cy="2466061"/>
          </a:xfrm>
          <a:prstGeom prst="rect">
            <a:avLst/>
          </a:prstGeom>
          <a:ln>
            <a:solidFill>
              <a:schemeClr val="accent1"/>
            </a:solidFill>
          </a:ln>
        </p:spPr>
      </p:pic>
      <p:sp>
        <p:nvSpPr>
          <p:cNvPr id="9" name="TextBox 8">
            <a:extLst>
              <a:ext uri="{FF2B5EF4-FFF2-40B4-BE49-F238E27FC236}">
                <a16:creationId xmlns:a16="http://schemas.microsoft.com/office/drawing/2014/main" id="{8F29875F-66FC-9361-F0E4-5B9D05DA8301}"/>
              </a:ext>
            </a:extLst>
          </p:cNvPr>
          <p:cNvSpPr txBox="1"/>
          <p:nvPr/>
        </p:nvSpPr>
        <p:spPr>
          <a:xfrm>
            <a:off x="1510483" y="1424440"/>
            <a:ext cx="4179628" cy="431869"/>
          </a:xfrm>
          <a:prstGeom prst="rect">
            <a:avLst/>
          </a:prstGeom>
          <a:solidFill>
            <a:schemeClr val="tx2">
              <a:lumMod val="60000"/>
              <a:lumOff val="40000"/>
              <a:alpha val="68000"/>
            </a:schemeClr>
          </a:solidFill>
        </p:spPr>
        <p:txBody>
          <a:bodyPr vert="horz" lIns="91440" tIns="45720" rIns="91440" bIns="45720" rtlCol="0">
            <a:normAutofit/>
          </a:bodyPr>
          <a:lstStyle>
            <a:lvl1pPr indent="0" algn="ctr">
              <a:lnSpc>
                <a:spcPct val="90000"/>
              </a:lnSpc>
              <a:spcBef>
                <a:spcPts val="1000"/>
              </a:spcBef>
              <a:buFont typeface="Arial"/>
              <a:buNone/>
              <a:defRPr sz="2200" b="1" i="1" u="sng">
                <a:latin typeface="IBM Plex Mono Text" panose="020B0509050203000203" pitchFamily="49"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Age of participants (Box Plot)</a:t>
            </a:r>
          </a:p>
        </p:txBody>
      </p:sp>
      <p:sp>
        <p:nvSpPr>
          <p:cNvPr id="10" name="TextBox 9">
            <a:extLst>
              <a:ext uri="{FF2B5EF4-FFF2-40B4-BE49-F238E27FC236}">
                <a16:creationId xmlns:a16="http://schemas.microsoft.com/office/drawing/2014/main" id="{4E406B06-C111-ADDA-AD1F-07949ADEF103}"/>
              </a:ext>
            </a:extLst>
          </p:cNvPr>
          <p:cNvSpPr txBox="1"/>
          <p:nvPr/>
        </p:nvSpPr>
        <p:spPr>
          <a:xfrm>
            <a:off x="7757188" y="2997453"/>
            <a:ext cx="4007339" cy="431548"/>
          </a:xfrm>
          <a:prstGeom prst="rect">
            <a:avLst/>
          </a:prstGeom>
          <a:solidFill>
            <a:schemeClr val="tx2">
              <a:lumMod val="60000"/>
              <a:lumOff val="40000"/>
              <a:alpha val="68000"/>
            </a:schemeClr>
          </a:solidFill>
        </p:spPr>
        <p:txBody>
          <a:bodyPr vert="horz" lIns="91440" tIns="45720" rIns="91440" bIns="45720" rtlCol="0">
            <a:normAutofit/>
          </a:bodyPr>
          <a:lstStyle>
            <a:lvl1pPr indent="0" algn="ctr">
              <a:lnSpc>
                <a:spcPct val="90000"/>
              </a:lnSpc>
              <a:spcBef>
                <a:spcPts val="1000"/>
              </a:spcBef>
              <a:buFont typeface="Arial"/>
              <a:buNone/>
              <a:defRPr sz="2200" b="1" i="1" u="sng">
                <a:latin typeface="IBM Plex Mono Text" panose="020B0509050203000203" pitchFamily="49"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2000" dirty="0"/>
              <a:t>No. of respondents per Type of Job</a:t>
            </a:r>
          </a:p>
        </p:txBody>
      </p:sp>
    </p:spTree>
    <p:extLst>
      <p:ext uri="{BB962C8B-B14F-4D97-AF65-F5344CB8AC3E}">
        <p14:creationId xmlns:p14="http://schemas.microsoft.com/office/powerpoint/2010/main" val="5721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vert="horz" lIns="91440" tIns="45720" rIns="91440" bIns="45720" rtlCol="0" anchor="ctr">
            <a:normAutofit/>
          </a:bodyPr>
          <a:lstStyle/>
          <a:p>
            <a:pPr algn="ctr"/>
            <a:r>
              <a:rPr lang="en-US" b="1" i="1" dirty="0">
                <a:solidFill>
                  <a:schemeClr val="tx1"/>
                </a:solidFill>
                <a:latin typeface="+mn-lt"/>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935303"/>
            <a:ext cx="7265241" cy="3713935"/>
          </a:xfrm>
          <a:solidFill>
            <a:schemeClr val="tx2">
              <a:lumMod val="60000"/>
              <a:lumOff val="40000"/>
              <a:alpha val="68000"/>
            </a:schemeClr>
          </a:solidFill>
        </p:spPr>
        <p:txBody>
          <a:bodyPr vert="horz" lIns="91440" tIns="45720" rIns="91440" bIns="45720" rtlCol="0">
            <a:normAutofit/>
          </a:bodyPr>
          <a:lstStyle/>
          <a:p>
            <a:r>
              <a:rPr lang="en-US" sz="2200" dirty="0">
                <a:solidFill>
                  <a:schemeClr val="tx1"/>
                </a:solidFill>
              </a:rPr>
              <a:t>Company’s Aim </a:t>
            </a:r>
            <a:r>
              <a:rPr lang="en-US" sz="2200" dirty="0">
                <a:solidFill>
                  <a:schemeClr val="tx1"/>
                </a:solidFill>
                <a:sym typeface="Wingdings" panose="05000000000000000000" pitchFamily="2" charset="2"/>
              </a:rPr>
              <a:t></a:t>
            </a:r>
            <a:r>
              <a:rPr lang="en-US" sz="2200" dirty="0">
                <a:solidFill>
                  <a:schemeClr val="tx1"/>
                </a:solidFill>
              </a:rPr>
              <a:t> Profitability &amp; Customer satisfaction;</a:t>
            </a:r>
          </a:p>
          <a:p>
            <a:r>
              <a:rPr lang="en-US" sz="2200" dirty="0">
                <a:solidFill>
                  <a:schemeClr val="tx1"/>
                </a:solidFill>
              </a:rPr>
              <a:t>How ? </a:t>
            </a:r>
            <a:r>
              <a:rPr lang="en-US" sz="2200" dirty="0">
                <a:solidFill>
                  <a:schemeClr val="tx1"/>
                </a:solidFill>
                <a:sym typeface="Wingdings" panose="05000000000000000000" pitchFamily="2" charset="2"/>
              </a:rPr>
              <a:t> R</a:t>
            </a:r>
            <a:r>
              <a:rPr lang="en-US" sz="2200" dirty="0">
                <a:solidFill>
                  <a:schemeClr val="tx1"/>
                </a:solidFill>
              </a:rPr>
              <a:t>emain competitive by</a:t>
            </a:r>
            <a:r>
              <a:rPr lang="en-US" sz="2200" dirty="0">
                <a:solidFill>
                  <a:schemeClr val="tx1"/>
                </a:solidFill>
                <a:sym typeface="Wingdings" panose="05000000000000000000" pitchFamily="2" charset="2"/>
              </a:rPr>
              <a:t> k</a:t>
            </a:r>
            <a:r>
              <a:rPr lang="en-US" sz="2200" dirty="0">
                <a:solidFill>
                  <a:schemeClr val="tx1"/>
                </a:solidFill>
              </a:rPr>
              <a:t>eeping up-to-date with the constantly changing technologies;</a:t>
            </a:r>
          </a:p>
          <a:p>
            <a:r>
              <a:rPr lang="en-US" sz="2200" dirty="0">
                <a:solidFill>
                  <a:schemeClr val="tx1"/>
                </a:solidFill>
              </a:rPr>
              <a:t>Presentation’s Aim </a:t>
            </a:r>
            <a:r>
              <a:rPr lang="en-US" sz="2200" dirty="0">
                <a:solidFill>
                  <a:schemeClr val="tx1"/>
                </a:solidFill>
                <a:sym typeface="Wingdings" panose="05000000000000000000" pitchFamily="2" charset="2"/>
              </a:rPr>
              <a:t> F</a:t>
            </a:r>
            <a:r>
              <a:rPr lang="en-US" sz="2200" dirty="0">
                <a:solidFill>
                  <a:schemeClr val="tx1"/>
                </a:solidFill>
              </a:rPr>
              <a:t>ind the technologies that have been used the most this year &amp; identify future skill requirements;</a:t>
            </a:r>
          </a:p>
          <a:p>
            <a:r>
              <a:rPr lang="en-US" sz="2200" dirty="0">
                <a:solidFill>
                  <a:schemeClr val="tx1"/>
                </a:solidFill>
              </a:rPr>
              <a:t>Presentation’s key points </a:t>
            </a:r>
            <a:r>
              <a:rPr lang="en-US" sz="2200" dirty="0">
                <a:solidFill>
                  <a:schemeClr val="tx1"/>
                </a:solidFill>
                <a:sym typeface="Wingdings" panose="05000000000000000000" pitchFamily="2" charset="2"/>
              </a:rPr>
              <a:t> Current &amp; Future Trends in</a:t>
            </a:r>
            <a:r>
              <a:rPr lang="en-US" sz="2200" dirty="0">
                <a:solidFill>
                  <a:schemeClr val="tx1"/>
                </a:solidFill>
              </a:rPr>
              <a:t> Programming Languages, Databases, Platforms &amp; Web Frames in the market;</a:t>
            </a:r>
          </a:p>
          <a:p>
            <a:r>
              <a:rPr lang="en-US" sz="2200" dirty="0">
                <a:solidFill>
                  <a:schemeClr val="tx1"/>
                </a:solidFill>
              </a:rPr>
              <a:t>Key takeaways</a:t>
            </a:r>
            <a:r>
              <a:rPr lang="en-US" sz="2200" dirty="0">
                <a:solidFill>
                  <a:schemeClr val="tx1"/>
                </a:solidFill>
                <a:sym typeface="Wingdings" panose="05000000000000000000" pitchFamily="2" charset="2"/>
              </a:rPr>
              <a:t> Push Company to more informed and data-driven decision making.</a:t>
            </a:r>
            <a:endParaRPr lang="en-US" sz="2200" dirty="0">
              <a:solidFill>
                <a:schemeClr val="tx1"/>
              </a:solidFill>
            </a:endParaRP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duotone>
              <a:prstClr val="black"/>
              <a:schemeClr val="accent1">
                <a:tint val="45000"/>
                <a:satMod val="400000"/>
              </a:schemeClr>
            </a:duotone>
          </a:blip>
          <a:stretch>
            <a:fillRect/>
          </a:stretch>
        </p:blipFill>
        <p:spPr>
          <a:xfrm>
            <a:off x="353515" y="1831709"/>
            <a:ext cx="3194581" cy="31945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vert="horz" lIns="91440" tIns="45720" rIns="91440" bIns="45720" rtlCol="0" anchor="ctr">
            <a:normAutofit/>
          </a:bodyPr>
          <a:lstStyle/>
          <a:p>
            <a:pPr algn="ctr"/>
            <a:r>
              <a:rPr lang="en-US" b="1" i="1" dirty="0">
                <a:solidFill>
                  <a:schemeClr val="tx1"/>
                </a:solidFill>
                <a:latin typeface="+mn-lt"/>
              </a:rPr>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duotone>
              <a:prstClr val="black"/>
              <a:schemeClr val="accent1">
                <a:tint val="45000"/>
                <a:satMod val="400000"/>
              </a:schemeClr>
            </a:duotone>
          </a:blip>
          <a:stretch>
            <a:fillRect/>
          </a:stretch>
        </p:blipFill>
        <p:spPr>
          <a:xfrm>
            <a:off x="994347" y="2262036"/>
            <a:ext cx="3054361" cy="30543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Content Placeholder 2">
            <a:extLst>
              <a:ext uri="{FF2B5EF4-FFF2-40B4-BE49-F238E27FC236}">
                <a16:creationId xmlns:a16="http://schemas.microsoft.com/office/drawing/2014/main" id="{CDDF984B-2D29-A566-C5BA-2D4324AB5A7C}"/>
              </a:ext>
            </a:extLst>
          </p:cNvPr>
          <p:cNvSpPr txBox="1">
            <a:spLocks/>
          </p:cNvSpPr>
          <p:nvPr/>
        </p:nvSpPr>
        <p:spPr>
          <a:xfrm>
            <a:off x="4520173" y="1909264"/>
            <a:ext cx="7068725" cy="3759904"/>
          </a:xfrm>
          <a:prstGeom prst="rect">
            <a:avLst/>
          </a:prstGeom>
          <a:solidFill>
            <a:schemeClr val="tx2">
              <a:lumMod val="60000"/>
              <a:lumOff val="40000"/>
              <a:alpha val="68000"/>
            </a:schemeClr>
          </a:solidFill>
        </p:spPr>
        <p:txBody>
          <a:bodyPr vert="horz" lIns="91440" tIns="45720" rIns="91440" bIns="45720" rtlCol="0">
            <a:normAutofit/>
          </a:bodyPr>
          <a:lstStyle>
            <a:lvl1pPr marL="228600" indent="-228600">
              <a:lnSpc>
                <a:spcPct val="90000"/>
              </a:lnSpc>
              <a:spcBef>
                <a:spcPts val="1000"/>
              </a:spcBef>
              <a:buFont typeface="Arial"/>
              <a:buChar char="•"/>
              <a:defRPr sz="2200">
                <a:latin typeface="IBM Plex Mono Text" panose="020B0509050203000203" pitchFamily="49" charset="0"/>
              </a:defRPr>
            </a:lvl1pPr>
            <a:lvl2pPr marL="685800" lvl="1" indent="-228600">
              <a:lnSpc>
                <a:spcPct val="90000"/>
              </a:lnSpc>
              <a:spcBef>
                <a:spcPts val="500"/>
              </a:spcBef>
              <a:buFont typeface="Arial"/>
              <a:buChar char="•"/>
              <a:defRPr>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The Presentation’s purpose will give insights to the responsible business’ stakeholders, in effective decision making upon IT Consulting Services;</a:t>
            </a:r>
          </a:p>
          <a:p>
            <a:r>
              <a:rPr lang="en-US" dirty="0"/>
              <a:t>Answering the right questions, namely which are the current and immerging technologies in the market will drive the company to identify future skill requirements, utterly making the provided services more effective and precise;</a:t>
            </a:r>
          </a:p>
          <a:p>
            <a:r>
              <a:rPr lang="en-US" dirty="0"/>
              <a:t>Along the presentation, ideas and recommendations will be provided, based on the implementing Data Analysis techniques.</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vert="horz" lIns="91440" tIns="45720" rIns="91440" bIns="45720" rtlCol="0" anchor="ctr">
            <a:normAutofit/>
          </a:bodyPr>
          <a:lstStyle/>
          <a:p>
            <a:pPr algn="ctr"/>
            <a:r>
              <a:rPr lang="en-US" b="1" i="1" dirty="0">
                <a:solidFill>
                  <a:schemeClr val="tx1"/>
                </a:solidFill>
                <a:latin typeface="+mn-lt"/>
              </a:rPr>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472965" y="1499948"/>
            <a:ext cx="7068725" cy="4788118"/>
          </a:xfrm>
          <a:solidFill>
            <a:schemeClr val="tx2">
              <a:lumMod val="60000"/>
              <a:lumOff val="40000"/>
              <a:alpha val="68000"/>
            </a:schemeClr>
          </a:solidFill>
        </p:spPr>
        <p:txBody>
          <a:bodyPr vert="horz" lIns="91440" tIns="45720" rIns="91440" bIns="45720" rtlCol="0">
            <a:normAutofit fontScale="92500" lnSpcReduction="10000"/>
          </a:bodyPr>
          <a:lstStyle/>
          <a:p>
            <a:pPr algn="just"/>
            <a:r>
              <a:rPr lang="en-US" sz="2200" dirty="0">
                <a:solidFill>
                  <a:schemeClr val="tx1"/>
                </a:solidFill>
              </a:rPr>
              <a:t>Starting with a modified subset of the Stack Overflow dataset, the data were wrangled in order to remove duplicates, impute missing values &amp; normalize them;</a:t>
            </a:r>
          </a:p>
          <a:p>
            <a:pPr algn="just"/>
            <a:r>
              <a:rPr lang="en-US" sz="2200" dirty="0">
                <a:solidFill>
                  <a:schemeClr val="tx1"/>
                </a:solidFill>
              </a:rPr>
              <a:t>After that, the data underwent exploratory analysis in order to find the distribution of them, presence of outliers &amp; determine the correlation between different columns in the dataset;</a:t>
            </a:r>
          </a:p>
          <a:p>
            <a:pPr algn="just"/>
            <a:r>
              <a:rPr lang="en-US" sz="2200" dirty="0">
                <a:solidFill>
                  <a:schemeClr val="tx1"/>
                </a:solidFill>
              </a:rPr>
              <a:t>The third part was all about the visualization of the distribution the inter-relationship &amp; the composition &amp; comparison of data;</a:t>
            </a:r>
          </a:p>
          <a:p>
            <a:pPr algn="just"/>
            <a:r>
              <a:rPr lang="en-US" sz="2200" dirty="0">
                <a:solidFill>
                  <a:schemeClr val="tx1"/>
                </a:solidFill>
              </a:rPr>
              <a:t>Finally, by utilizing two new files which were also modified subset of Stack Overflow dataset, a Dashboard was created through Cognos Dashboard Embedded (CDE), showing the ‘Current Technology Usage’, ‘Future Technology Usage’ &amp; ‘Demographics’ in the three tabs, respectively.</a:t>
            </a:r>
          </a:p>
          <a:p>
            <a:pPr algn="just">
              <a:buFont typeface="Wingdings" panose="05000000000000000000" pitchFamily="2" charset="2"/>
              <a:buChar char="v"/>
            </a:pPr>
            <a:r>
              <a:rPr lang="en-US" sz="2200" dirty="0">
                <a:solidFill>
                  <a:schemeClr val="tx1"/>
                </a:solidFill>
              </a:rPr>
              <a:t>In the </a:t>
            </a:r>
            <a:r>
              <a:rPr lang="en-US" sz="2200" b="1" i="1" dirty="0">
                <a:solidFill>
                  <a:schemeClr val="tx1"/>
                </a:solidFill>
              </a:rPr>
              <a:t>Appendix</a:t>
            </a:r>
            <a:r>
              <a:rPr lang="en-US" sz="2200" dirty="0">
                <a:solidFill>
                  <a:schemeClr val="tx1"/>
                </a:solidFill>
              </a:rPr>
              <a:t> section a box-plot and a table of the participants’ age and type of job, respectively is shown up, that was created through the Analysis process (Data collection through APIs and Web Scraping from Kaggle &amp; GitHub)  </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duotone>
              <a:prstClr val="black"/>
              <a:schemeClr val="accent1">
                <a:tint val="45000"/>
                <a:satMod val="400000"/>
              </a:schemeClr>
            </a:duotone>
          </a:blip>
          <a:stretch>
            <a:fillRect/>
          </a:stretch>
        </p:blipFill>
        <p:spPr>
          <a:xfrm>
            <a:off x="979655" y="1831709"/>
            <a:ext cx="3194581" cy="31945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2880360" y="2666999"/>
            <a:ext cx="6431280" cy="889001"/>
          </a:xfrm>
        </p:spPr>
        <p:txBody>
          <a:bodyPr vert="horz" lIns="91440" tIns="45720" rIns="91440" bIns="45720" rtlCol="0" anchor="b">
            <a:normAutofit/>
          </a:bodyPr>
          <a:lstStyle/>
          <a:p>
            <a:r>
              <a:rPr lang="en-US" b="1" i="1" dirty="0">
                <a:solidFill>
                  <a:schemeClr val="tx1"/>
                </a:solidFill>
              </a:rPr>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50726" y="365125"/>
            <a:ext cx="10515600" cy="1325563"/>
          </a:xfrm>
        </p:spPr>
        <p:txBody>
          <a:bodyPr vert="horz" lIns="91440" tIns="45720" rIns="91440" bIns="45720" rtlCol="0" anchor="ctr">
            <a:normAutofit/>
          </a:bodyPr>
          <a:lstStyle/>
          <a:p>
            <a:pPr algn="ctr"/>
            <a:r>
              <a:rPr lang="en-US" b="1" i="1" dirty="0">
                <a:solidFill>
                  <a:schemeClr val="tx1"/>
                </a:solidFill>
                <a:latin typeface="+mn-lt"/>
              </a:rPr>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2049037" y="1695116"/>
            <a:ext cx="2105829" cy="486320"/>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dirty="0">
                <a:solidFill>
                  <a:schemeClr val="tx1"/>
                </a:solidFill>
              </a:rPr>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24126" y="1695117"/>
            <a:ext cx="1758142" cy="486320"/>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dirty="0">
                <a:solidFill>
                  <a:schemeClr val="tx1"/>
                </a:solidFill>
              </a:rPr>
              <a:t>Next Year</a:t>
            </a:r>
          </a:p>
        </p:txBody>
      </p:sp>
      <p:pic>
        <p:nvPicPr>
          <p:cNvPr id="17" name="Picture 16" descr="Chart, bar chart">
            <a:extLst>
              <a:ext uri="{FF2B5EF4-FFF2-40B4-BE49-F238E27FC236}">
                <a16:creationId xmlns:a16="http://schemas.microsoft.com/office/drawing/2014/main" id="{C836AF9E-FE64-666D-1957-0AC18E02B2C6}"/>
              </a:ext>
            </a:extLst>
          </p:cNvPr>
          <p:cNvPicPr>
            <a:picLocks noChangeAspect="1"/>
          </p:cNvPicPr>
          <p:nvPr/>
        </p:nvPicPr>
        <p:blipFill>
          <a:blip r:embed="rId2"/>
          <a:stretch>
            <a:fillRect/>
          </a:stretch>
        </p:blipFill>
        <p:spPr>
          <a:xfrm>
            <a:off x="6264599" y="2376697"/>
            <a:ext cx="5927402" cy="3322338"/>
          </a:xfrm>
          <a:prstGeom prst="rect">
            <a:avLst/>
          </a:prstGeom>
        </p:spPr>
      </p:pic>
      <p:pic>
        <p:nvPicPr>
          <p:cNvPr id="19" name="Picture 18" descr="Chart, bar chart">
            <a:extLst>
              <a:ext uri="{FF2B5EF4-FFF2-40B4-BE49-F238E27FC236}">
                <a16:creationId xmlns:a16="http://schemas.microsoft.com/office/drawing/2014/main" id="{C69DFCF3-96E2-A27E-55DA-A239FA124134}"/>
              </a:ext>
            </a:extLst>
          </p:cNvPr>
          <p:cNvPicPr>
            <a:picLocks noChangeAspect="1"/>
          </p:cNvPicPr>
          <p:nvPr/>
        </p:nvPicPr>
        <p:blipFill>
          <a:blip r:embed="rId3"/>
          <a:stretch>
            <a:fillRect/>
          </a:stretch>
        </p:blipFill>
        <p:spPr>
          <a:xfrm>
            <a:off x="17081" y="2373266"/>
            <a:ext cx="6197312" cy="3322338"/>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13816" y="163106"/>
            <a:ext cx="10515600" cy="1325563"/>
          </a:xfrm>
        </p:spPr>
        <p:txBody>
          <a:bodyPr vert="horz" lIns="91440" tIns="45720" rIns="91440" bIns="45720" rtlCol="0" anchor="ctr">
            <a:normAutofit/>
          </a:bodyPr>
          <a:lstStyle/>
          <a:p>
            <a:pPr algn="ctr"/>
            <a:r>
              <a:rPr lang="en-US" sz="3200" b="1" i="1" dirty="0">
                <a:solidFill>
                  <a:schemeClr val="tx1"/>
                </a:solidFill>
                <a:latin typeface="+mn-lt"/>
              </a:rPr>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3560567"/>
          </a:xfrm>
          <a:solidFill>
            <a:schemeClr val="tx2">
              <a:lumMod val="60000"/>
              <a:lumOff val="40000"/>
              <a:alpha val="68000"/>
            </a:schemeClr>
          </a:solidFill>
        </p:spPr>
        <p:txBody>
          <a:bodyPr vert="horz" lIns="91440" tIns="45720" rIns="91440" bIns="45720" rtlCol="0">
            <a:normAutofit/>
          </a:bodyPr>
          <a:lstStyle/>
          <a:p>
            <a:pPr marL="0" indent="0">
              <a:lnSpc>
                <a:spcPct val="80000"/>
              </a:lnSpc>
              <a:buNone/>
            </a:pPr>
            <a:r>
              <a:rPr lang="en-US" sz="2400" b="1" i="1" u="sng" dirty="0">
                <a:solidFill>
                  <a:schemeClr val="tx1"/>
                </a:solidFill>
              </a:rPr>
              <a:t>Findings</a:t>
            </a:r>
          </a:p>
          <a:p>
            <a:endParaRPr lang="en-US" sz="2200" dirty="0">
              <a:solidFill>
                <a:schemeClr val="tx1"/>
              </a:solidFill>
            </a:endParaRPr>
          </a:p>
          <a:p>
            <a:r>
              <a:rPr lang="en-US" sz="2200" i="1" dirty="0">
                <a:solidFill>
                  <a:schemeClr val="tx1"/>
                </a:solidFill>
              </a:rPr>
              <a:t>JavaScript &amp; HTML/CSS</a:t>
            </a:r>
            <a:r>
              <a:rPr lang="en-US" sz="2200" dirty="0">
                <a:solidFill>
                  <a:schemeClr val="tx1"/>
                </a:solidFill>
              </a:rPr>
              <a:t> are the top two most popular programming languages for both this &amp; the next year;</a:t>
            </a:r>
          </a:p>
          <a:p>
            <a:r>
              <a:rPr lang="en-US" sz="2200" i="1" dirty="0">
                <a:solidFill>
                  <a:schemeClr val="tx1"/>
                </a:solidFill>
              </a:rPr>
              <a:t>Python &amp; TypeScript</a:t>
            </a:r>
            <a:r>
              <a:rPr lang="en-US" sz="2200" dirty="0">
                <a:solidFill>
                  <a:schemeClr val="tx1"/>
                </a:solidFill>
              </a:rPr>
              <a:t> is shown to gain the interest of the respondents;</a:t>
            </a:r>
          </a:p>
          <a:p>
            <a:r>
              <a:rPr lang="en-US" sz="2200" dirty="0">
                <a:solidFill>
                  <a:schemeClr val="tx1"/>
                </a:solidFill>
              </a:rPr>
              <a:t>The interest in </a:t>
            </a:r>
            <a:r>
              <a:rPr lang="en-US" sz="2200" i="1" dirty="0">
                <a:solidFill>
                  <a:schemeClr val="tx1"/>
                </a:solidFill>
              </a:rPr>
              <a:t>SQL &amp; Bash/ Shell/ PowerShell</a:t>
            </a:r>
            <a:r>
              <a:rPr lang="en-US" sz="2200" dirty="0">
                <a:solidFill>
                  <a:schemeClr val="tx1"/>
                </a:solidFill>
              </a:rPr>
              <a:t> has decreased. </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5181600" cy="3560567"/>
          </a:xfrm>
          <a:solidFill>
            <a:schemeClr val="tx2">
              <a:lumMod val="60000"/>
              <a:lumOff val="40000"/>
              <a:alpha val="68000"/>
            </a:schemeClr>
          </a:solidFill>
        </p:spPr>
        <p:txBody>
          <a:bodyPr vert="horz" lIns="91440" tIns="45720" rIns="91440" bIns="45720" rtlCol="0">
            <a:normAutofit/>
          </a:bodyPr>
          <a:lstStyle/>
          <a:p>
            <a:pPr marL="0" indent="0">
              <a:lnSpc>
                <a:spcPct val="80000"/>
              </a:lnSpc>
              <a:buNone/>
            </a:pPr>
            <a:r>
              <a:rPr lang="en-US" sz="2400" b="1" i="1" u="sng" dirty="0">
                <a:solidFill>
                  <a:schemeClr val="tx1"/>
                </a:solidFill>
              </a:rPr>
              <a:t>Implications</a:t>
            </a:r>
          </a:p>
          <a:p>
            <a:endParaRPr lang="en-US" sz="2200" dirty="0">
              <a:solidFill>
                <a:schemeClr val="tx1"/>
              </a:solidFill>
            </a:endParaRPr>
          </a:p>
          <a:p>
            <a:r>
              <a:rPr lang="en-US" sz="2200" dirty="0">
                <a:solidFill>
                  <a:schemeClr val="tx1"/>
                </a:solidFill>
              </a:rPr>
              <a:t>Steady employment for individuals with </a:t>
            </a:r>
            <a:r>
              <a:rPr lang="en-US" sz="2200" i="1" dirty="0">
                <a:solidFill>
                  <a:schemeClr val="tx1"/>
                </a:solidFill>
              </a:rPr>
              <a:t>JavaScript &amp; HTML/CSS</a:t>
            </a:r>
            <a:r>
              <a:rPr lang="en-US" sz="2200" dirty="0">
                <a:solidFill>
                  <a:schemeClr val="tx1"/>
                </a:solidFill>
              </a:rPr>
              <a:t> skills;</a:t>
            </a:r>
          </a:p>
          <a:p>
            <a:r>
              <a:rPr lang="en-US" sz="2200" dirty="0">
                <a:solidFill>
                  <a:schemeClr val="tx1"/>
                </a:solidFill>
              </a:rPr>
              <a:t>More demand for individuals with </a:t>
            </a:r>
            <a:r>
              <a:rPr lang="en-US" sz="2200" i="1" dirty="0">
                <a:solidFill>
                  <a:schemeClr val="tx1"/>
                </a:solidFill>
              </a:rPr>
              <a:t>Python &amp; TypeScript</a:t>
            </a:r>
            <a:r>
              <a:rPr lang="en-US" sz="2200" dirty="0">
                <a:solidFill>
                  <a:schemeClr val="tx1"/>
                </a:solidFill>
              </a:rPr>
              <a:t> skills;</a:t>
            </a:r>
          </a:p>
          <a:p>
            <a:r>
              <a:rPr lang="en-US" sz="2200" dirty="0">
                <a:solidFill>
                  <a:schemeClr val="tx1"/>
                </a:solidFill>
              </a:rPr>
              <a:t>Less demand for individuals with </a:t>
            </a:r>
            <a:r>
              <a:rPr lang="en-US" sz="2200" i="1" dirty="0">
                <a:solidFill>
                  <a:schemeClr val="tx1"/>
                </a:solidFill>
              </a:rPr>
              <a:t>SQL &amp; Bash/ Shell/ PowerShell</a:t>
            </a:r>
            <a:r>
              <a:rPr lang="en-US" sz="2200" dirty="0">
                <a:solidFill>
                  <a:schemeClr val="tx1"/>
                </a:solidFill>
              </a:rPr>
              <a:t> skills.</a:t>
            </a: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vert="horz" lIns="91440" tIns="45720" rIns="91440" bIns="45720" rtlCol="0" anchor="ctr">
            <a:normAutofit/>
          </a:bodyPr>
          <a:lstStyle/>
          <a:p>
            <a:pPr algn="ctr"/>
            <a:r>
              <a:rPr lang="en-US" b="1" i="1" dirty="0">
                <a:solidFill>
                  <a:schemeClr val="tx1"/>
                </a:solidFill>
                <a:latin typeface="+mn-lt"/>
              </a:rPr>
              <a:t>DATABASE TRENDS</a:t>
            </a:r>
          </a:p>
        </p:txBody>
      </p:sp>
      <p:pic>
        <p:nvPicPr>
          <p:cNvPr id="6" name="Picture 5" descr="Chart, bar chart">
            <a:extLst>
              <a:ext uri="{FF2B5EF4-FFF2-40B4-BE49-F238E27FC236}">
                <a16:creationId xmlns:a16="http://schemas.microsoft.com/office/drawing/2014/main" id="{419BCA4A-DB62-4AFC-6707-B1B59ABAF1E0}"/>
              </a:ext>
            </a:extLst>
          </p:cNvPr>
          <p:cNvPicPr>
            <a:picLocks noChangeAspect="1"/>
          </p:cNvPicPr>
          <p:nvPr/>
        </p:nvPicPr>
        <p:blipFill>
          <a:blip r:embed="rId2"/>
          <a:stretch>
            <a:fillRect/>
          </a:stretch>
        </p:blipFill>
        <p:spPr>
          <a:xfrm>
            <a:off x="17348" y="2398858"/>
            <a:ext cx="6060031" cy="3318211"/>
          </a:xfrm>
          <a:prstGeom prst="rect">
            <a:avLst/>
          </a:prstGeom>
        </p:spPr>
      </p:pic>
      <p:pic>
        <p:nvPicPr>
          <p:cNvPr id="9" name="Picture 8" descr="Chart, bar chart">
            <a:extLst>
              <a:ext uri="{FF2B5EF4-FFF2-40B4-BE49-F238E27FC236}">
                <a16:creationId xmlns:a16="http://schemas.microsoft.com/office/drawing/2014/main" id="{35086646-48EA-0EA5-A3FB-0C6ED0D63D56}"/>
              </a:ext>
            </a:extLst>
          </p:cNvPr>
          <p:cNvPicPr>
            <a:picLocks noChangeAspect="1"/>
          </p:cNvPicPr>
          <p:nvPr/>
        </p:nvPicPr>
        <p:blipFill>
          <a:blip r:embed="rId3"/>
          <a:stretch>
            <a:fillRect/>
          </a:stretch>
        </p:blipFill>
        <p:spPr>
          <a:xfrm>
            <a:off x="6114622" y="2398858"/>
            <a:ext cx="6087326" cy="3321549"/>
          </a:xfrm>
          <a:prstGeom prst="rect">
            <a:avLst/>
          </a:prstGeom>
        </p:spPr>
      </p:pic>
      <p:sp>
        <p:nvSpPr>
          <p:cNvPr id="13" name="Content Placeholder 2">
            <a:extLst>
              <a:ext uri="{FF2B5EF4-FFF2-40B4-BE49-F238E27FC236}">
                <a16:creationId xmlns:a16="http://schemas.microsoft.com/office/drawing/2014/main" id="{D34835E5-2B6A-FA67-D356-6F2161E0CF47}"/>
              </a:ext>
            </a:extLst>
          </p:cNvPr>
          <p:cNvSpPr>
            <a:spLocks noGrp="1"/>
          </p:cNvSpPr>
          <p:nvPr>
            <p:ph sz="half" idx="1"/>
          </p:nvPr>
        </p:nvSpPr>
        <p:spPr>
          <a:xfrm>
            <a:off x="2049037" y="1695116"/>
            <a:ext cx="2105829" cy="486320"/>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dirty="0">
                <a:solidFill>
                  <a:schemeClr val="tx1"/>
                </a:solidFill>
              </a:rPr>
              <a:t>Current Year</a:t>
            </a:r>
          </a:p>
        </p:txBody>
      </p:sp>
      <p:sp>
        <p:nvSpPr>
          <p:cNvPr id="16" name="Content Placeholder 3">
            <a:extLst>
              <a:ext uri="{FF2B5EF4-FFF2-40B4-BE49-F238E27FC236}">
                <a16:creationId xmlns:a16="http://schemas.microsoft.com/office/drawing/2014/main" id="{489EB7FF-3BC8-5827-07C0-5F2055F44F96}"/>
              </a:ext>
            </a:extLst>
          </p:cNvPr>
          <p:cNvSpPr>
            <a:spLocks noGrp="1"/>
          </p:cNvSpPr>
          <p:nvPr>
            <p:ph sz="half" idx="2"/>
          </p:nvPr>
        </p:nvSpPr>
        <p:spPr>
          <a:xfrm>
            <a:off x="8324126" y="1695117"/>
            <a:ext cx="1758142" cy="486320"/>
          </a:xfrm>
          <a:solidFill>
            <a:schemeClr val="tx2">
              <a:lumMod val="60000"/>
              <a:lumOff val="40000"/>
              <a:alpha val="68000"/>
            </a:schemeClr>
          </a:solidFill>
        </p:spPr>
        <p:txBody>
          <a:bodyPr vert="horz" lIns="91440" tIns="45720" rIns="91440" bIns="45720" rtlCol="0">
            <a:normAutofit/>
          </a:bodyPr>
          <a:lstStyle/>
          <a:p>
            <a:pPr marL="0" indent="0" algn="ctr">
              <a:buNone/>
            </a:pPr>
            <a:r>
              <a:rPr lang="en-US" sz="2200" dirty="0">
                <a:solidFill>
                  <a:schemeClr val="tx1"/>
                </a:solidFill>
              </a:rPr>
              <a:t>Next Year</a:t>
            </a:r>
          </a:p>
        </p:txBody>
      </p:sp>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1294</TotalTime>
  <Words>998</Words>
  <Application>Microsoft Office PowerPoint</Application>
  <PresentationFormat>Widescreen</PresentationFormat>
  <Paragraphs>108</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Helv</vt:lpstr>
      <vt:lpstr>IBM Plex Mono SemiBold</vt:lpstr>
      <vt:lpstr>IBM Plex Mono Text</vt:lpstr>
      <vt:lpstr>IBM Plex Sans Text</vt:lpstr>
      <vt:lpstr>Wingdings</vt:lpstr>
      <vt:lpstr>SLIDE_TEMPLATE_skill_network</vt:lpstr>
      <vt:lpstr>Emerging Technology Skills</vt:lpstr>
      <vt:lpstr>OUTLINE</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 (using APIs)</vt:lpstr>
      <vt:lpstr>POPULAR LANGUAGES (using Web Scraping)</vt:lpstr>
      <vt:lpstr>Resources &amp; References</vt:lpstr>
      <vt:lpstr>Additional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DIMITRIOS FORTIS</cp:lastModifiedBy>
  <cp:revision>56</cp:revision>
  <dcterms:created xsi:type="dcterms:W3CDTF">2020-10-28T18:29:43Z</dcterms:created>
  <dcterms:modified xsi:type="dcterms:W3CDTF">2023-02-09T12:36:02Z</dcterms:modified>
</cp:coreProperties>
</file>